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393" r:id="rId3"/>
    <p:sldId id="421" r:id="rId4"/>
    <p:sldId id="310" r:id="rId5"/>
    <p:sldId id="413" r:id="rId6"/>
    <p:sldId id="311" r:id="rId7"/>
    <p:sldId id="420" r:id="rId8"/>
    <p:sldId id="312" r:id="rId9"/>
    <p:sldId id="313" r:id="rId10"/>
    <p:sldId id="381" r:id="rId11"/>
    <p:sldId id="382" r:id="rId12"/>
    <p:sldId id="383" r:id="rId13"/>
    <p:sldId id="314" r:id="rId14"/>
    <p:sldId id="268" r:id="rId15"/>
    <p:sldId id="405" r:id="rId16"/>
    <p:sldId id="404" r:id="rId17"/>
    <p:sldId id="315" r:id="rId18"/>
    <p:sldId id="269" r:id="rId19"/>
    <p:sldId id="316" r:id="rId20"/>
    <p:sldId id="271" r:id="rId21"/>
    <p:sldId id="257" r:id="rId22"/>
    <p:sldId id="366" r:id="rId23"/>
    <p:sldId id="367" r:id="rId24"/>
    <p:sldId id="320" r:id="rId25"/>
    <p:sldId id="384" r:id="rId26"/>
    <p:sldId id="433" r:id="rId27"/>
    <p:sldId id="317" r:id="rId28"/>
    <p:sldId id="321" r:id="rId29"/>
    <p:sldId id="408" r:id="rId30"/>
    <p:sldId id="409" r:id="rId31"/>
    <p:sldId id="410" r:id="rId32"/>
    <p:sldId id="411" r:id="rId33"/>
    <p:sldId id="412" r:id="rId34"/>
    <p:sldId id="395" r:id="rId35"/>
    <p:sldId id="324" r:id="rId36"/>
    <p:sldId id="325" r:id="rId37"/>
    <p:sldId id="322" r:id="rId38"/>
    <p:sldId id="323" r:id="rId39"/>
    <p:sldId id="327" r:id="rId40"/>
    <p:sldId id="328" r:id="rId41"/>
    <p:sldId id="326" r:id="rId42"/>
    <p:sldId id="331" r:id="rId43"/>
    <p:sldId id="441" r:id="rId44"/>
    <p:sldId id="332" r:id="rId45"/>
    <p:sldId id="329" r:id="rId46"/>
    <p:sldId id="434" r:id="rId47"/>
    <p:sldId id="435" r:id="rId48"/>
    <p:sldId id="330" r:id="rId49"/>
    <p:sldId id="416" r:id="rId50"/>
    <p:sldId id="333" r:id="rId51"/>
    <p:sldId id="422" r:id="rId52"/>
    <p:sldId id="334" r:id="rId53"/>
    <p:sldId id="304" r:id="rId54"/>
    <p:sldId id="336" r:id="rId55"/>
    <p:sldId id="335" r:id="rId56"/>
    <p:sldId id="338" r:id="rId57"/>
    <p:sldId id="339" r:id="rId58"/>
    <p:sldId id="276" r:id="rId59"/>
    <p:sldId id="397" r:id="rId60"/>
    <p:sldId id="398" r:id="rId61"/>
    <p:sldId id="396" r:id="rId62"/>
    <p:sldId id="341" r:id="rId63"/>
    <p:sldId id="277" r:id="rId64"/>
    <p:sldId id="368" r:id="rId65"/>
    <p:sldId id="340" r:id="rId66"/>
    <p:sldId id="440" r:id="rId67"/>
    <p:sldId id="400" r:id="rId68"/>
    <p:sldId id="399" r:id="rId69"/>
    <p:sldId id="401" r:id="rId70"/>
    <p:sldId id="337" r:id="rId71"/>
    <p:sldId id="442" r:id="rId72"/>
    <p:sldId id="343" r:id="rId73"/>
    <p:sldId id="424" r:id="rId74"/>
    <p:sldId id="344" r:id="rId75"/>
    <p:sldId id="443" r:id="rId76"/>
    <p:sldId id="444" r:id="rId77"/>
    <p:sldId id="445" r:id="rId78"/>
    <p:sldId id="346" r:id="rId79"/>
    <p:sldId id="347" r:id="rId80"/>
    <p:sldId id="349" r:id="rId81"/>
    <p:sldId id="430" r:id="rId82"/>
    <p:sldId id="355" r:id="rId83"/>
    <p:sldId id="353" r:id="rId84"/>
    <p:sldId id="354" r:id="rId85"/>
    <p:sldId id="267" r:id="rId86"/>
    <p:sldId id="402" r:id="rId87"/>
    <p:sldId id="403" r:id="rId88"/>
    <p:sldId id="262" r:id="rId89"/>
    <p:sldId id="438" r:id="rId90"/>
    <p:sldId id="426" r:id="rId91"/>
    <p:sldId id="425" r:id="rId92"/>
    <p:sldId id="427" r:id="rId93"/>
    <p:sldId id="365" r:id="rId94"/>
    <p:sldId id="428" r:id="rId95"/>
    <p:sldId id="429" r:id="rId96"/>
    <p:sldId id="388" r:id="rId97"/>
    <p:sldId id="352" r:id="rId98"/>
    <p:sldId id="385" r:id="rId99"/>
    <p:sldId id="389" r:id="rId100"/>
    <p:sldId id="391" r:id="rId101"/>
    <p:sldId id="386" r:id="rId102"/>
    <p:sldId id="387" r:id="rId103"/>
    <p:sldId id="350" r:id="rId104"/>
    <p:sldId id="431" r:id="rId105"/>
    <p:sldId id="418" r:id="rId106"/>
    <p:sldId id="356" r:id="rId107"/>
    <p:sldId id="392" r:id="rId108"/>
    <p:sldId id="432" r:id="rId109"/>
    <p:sldId id="357" r:id="rId110"/>
    <p:sldId id="358" r:id="rId111"/>
    <p:sldId id="348" r:id="rId112"/>
    <p:sldId id="282" r:id="rId113"/>
    <p:sldId id="291" r:id="rId114"/>
    <p:sldId id="292" r:id="rId115"/>
    <p:sldId id="369" r:id="rId116"/>
    <p:sldId id="370" r:id="rId117"/>
    <p:sldId id="296" r:id="rId118"/>
    <p:sldId id="372" r:id="rId119"/>
    <p:sldId id="373" r:id="rId120"/>
    <p:sldId id="374" r:id="rId121"/>
    <p:sldId id="377" r:id="rId122"/>
    <p:sldId id="378" r:id="rId123"/>
    <p:sldId id="379" r:id="rId124"/>
    <p:sldId id="407" r:id="rId125"/>
    <p:sldId id="406" r:id="rId126"/>
    <p:sldId id="417" r:id="rId127"/>
    <p:sldId id="380" r:id="rId128"/>
    <p:sldId id="436" r:id="rId129"/>
    <p:sldId id="371" r:id="rId130"/>
    <p:sldId id="342" r:id="rId131"/>
    <p:sldId id="415" r:id="rId132"/>
    <p:sldId id="297" r:id="rId133"/>
    <p:sldId id="419" r:id="rId134"/>
    <p:sldId id="437" r:id="rId135"/>
    <p:sldId id="309" r:id="rId136"/>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94660"/>
  </p:normalViewPr>
  <p:slideViewPr>
    <p:cSldViewPr>
      <p:cViewPr varScale="1">
        <p:scale>
          <a:sx n="98" d="100"/>
          <a:sy n="98" d="100"/>
        </p:scale>
        <p:origin x="318" y="78"/>
      </p:cViewPr>
      <p:guideLst>
        <p:guide orient="horz" pos="2160"/>
        <p:guide pos="2880"/>
      </p:guideLst>
    </p:cSldViewPr>
  </p:slideViewPr>
  <p:notesTextViewPr>
    <p:cViewPr>
      <p:scale>
        <a:sx n="100" d="100"/>
        <a:sy n="100" d="100"/>
      </p:scale>
      <p:origin x="0" y="0"/>
    </p:cViewPr>
  </p:notesTextViewPr>
  <p:sorterViewPr>
    <p:cViewPr>
      <p:scale>
        <a:sx n="70" d="100"/>
        <a:sy n="70" d="100"/>
      </p:scale>
      <p:origin x="0" y="1075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6F00BAD8-BF02-431C-AEC6-E8599D00D22E}" type="datetimeFigureOut">
              <a:rPr lang="it-IT"/>
              <a:pPr>
                <a:defRPr/>
              </a:pPr>
              <a:t>19/02/2016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BDF3306-C9E2-458D-A1EA-90B9F04ABC6E}"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9E9C67FC-B489-4EEC-A953-573955EB80A3}" type="datetimeFigureOut">
              <a:rPr lang="it-IT"/>
              <a:pPr>
                <a:defRPr/>
              </a:pPr>
              <a:t>19/02/2016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5A97E2B-579A-4E05-B7D5-A946939FE387}"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D9AD95EC-2DB8-4B18-9FB6-0A45B6893377}" type="datetimeFigureOut">
              <a:rPr lang="it-IT"/>
              <a:pPr>
                <a:defRPr/>
              </a:pPr>
              <a:t>19/02/2016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C7DE44D-E025-4A52-8603-BC74EFF22F86}"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9CDD073F-6C6C-4E7B-B4D9-029DC1DF640B}" type="datetimeFigureOut">
              <a:rPr lang="it-IT"/>
              <a:pPr>
                <a:defRPr/>
              </a:pPr>
              <a:t>19/02/2016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8DE1C31-11E1-418C-ACE6-ABD26ABE1EC2}"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AB6F2092-442F-492C-A011-58FAFF1BE244}" type="datetimeFigureOut">
              <a:rPr lang="it-IT"/>
              <a:pPr>
                <a:defRPr/>
              </a:pPr>
              <a:t>19/02/2016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9F8C7141-6EC3-4CC5-AFBA-D70A106FADC7}"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7785A31A-9857-4DA5-B43D-08C01433FFD6}" type="datetimeFigureOut">
              <a:rPr lang="it-IT"/>
              <a:pPr>
                <a:defRPr/>
              </a:pPr>
              <a:t>19/02/2016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16E2404-B429-4E16-8ADE-8B17D9FDEFDE}"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0070310A-DFDC-4C3B-AEBB-B8C3CE3CECD6}" type="datetimeFigureOut">
              <a:rPr lang="it-IT"/>
              <a:pPr>
                <a:defRPr/>
              </a:pPr>
              <a:t>19/02/2016</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73C7493C-4F99-4E88-8954-75D521E1F0ED}"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BDF51C52-23D9-43E1-9868-A56F6003B8EA}" type="datetimeFigureOut">
              <a:rPr lang="it-IT"/>
              <a:pPr>
                <a:defRPr/>
              </a:pPr>
              <a:t>19/02/2016</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FE944FC3-E727-4D06-B7BB-5F46BAD79851}"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B02C26D1-93FF-408E-BA24-7E94BE866CF6}" type="datetimeFigureOut">
              <a:rPr lang="it-IT"/>
              <a:pPr>
                <a:defRPr/>
              </a:pPr>
              <a:t>19/02/2016</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1E0B2B65-F1DD-4D02-B656-7EA094D1E13E}"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20C144B9-7948-42EB-A896-676F023E8520}" type="datetimeFigureOut">
              <a:rPr lang="it-IT"/>
              <a:pPr>
                <a:defRPr/>
              </a:pPr>
              <a:t>19/02/2016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5C6B1965-FD09-45D6-BC89-0D9BA898DF49}"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3032B70-D5BC-48E4-8EE8-D6BC64D39755}" type="datetimeFigureOut">
              <a:rPr lang="it-IT"/>
              <a:pPr>
                <a:defRPr/>
              </a:pPr>
              <a:t>19/02/2016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70FB8B9-2962-4F4A-88D7-6F29DB738364}"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16BECAE9-2D96-4D02-AD29-602C81346E76}" type="datetimeFigureOut">
              <a:rPr lang="it-IT"/>
              <a:pPr>
                <a:defRPr/>
              </a:pPr>
              <a:t>19/02/2016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1CDCE9B-36C2-4553-AFE0-E51B6C74BC97}"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6/6a/Selfportrait_of_Raffaelo,_Uffizi_Florence.jpg"/>
          <p:cNvPicPr>
            <a:picLocks noChangeAspect="1" noChangeArrowheads="1"/>
          </p:cNvPicPr>
          <p:nvPr/>
        </p:nvPicPr>
        <p:blipFill>
          <a:blip r:embed="rId2" cstate="print"/>
          <a:srcRect/>
          <a:stretch>
            <a:fillRect/>
          </a:stretch>
        </p:blipFill>
        <p:spPr bwMode="auto">
          <a:xfrm>
            <a:off x="2717626" y="2205792"/>
            <a:ext cx="3348385" cy="4534939"/>
          </a:xfrm>
          <a:prstGeom prst="rect">
            <a:avLst/>
          </a:prstGeom>
          <a:noFill/>
          <a:ln w="9525">
            <a:noFill/>
            <a:miter lim="800000"/>
            <a:headEnd/>
            <a:tailEnd/>
          </a:ln>
        </p:spPr>
      </p:pic>
      <p:sp>
        <p:nvSpPr>
          <p:cNvPr id="2051" name="CasellaDiTesto 2"/>
          <p:cNvSpPr txBox="1">
            <a:spLocks noChangeArrowheads="1"/>
          </p:cNvSpPr>
          <p:nvPr/>
        </p:nvSpPr>
        <p:spPr bwMode="auto">
          <a:xfrm>
            <a:off x="395287" y="260648"/>
            <a:ext cx="7993062" cy="1785104"/>
          </a:xfrm>
          <a:prstGeom prst="rect">
            <a:avLst/>
          </a:prstGeom>
          <a:noFill/>
          <a:ln w="9525">
            <a:noFill/>
            <a:miter lim="800000"/>
            <a:headEnd/>
            <a:tailEnd/>
          </a:ln>
        </p:spPr>
        <p:txBody>
          <a:bodyPr>
            <a:spAutoFit/>
          </a:bodyPr>
          <a:lstStyle/>
          <a:p>
            <a:pPr algn="ctr"/>
            <a:r>
              <a:rPr lang="it-IT" sz="4500" dirty="0">
                <a:solidFill>
                  <a:schemeClr val="bg1"/>
                </a:solidFill>
              </a:rPr>
              <a:t>Raffaello Sanzio</a:t>
            </a:r>
          </a:p>
          <a:p>
            <a:pPr algn="ctr"/>
            <a:endParaRPr lang="it-IT" sz="1600" dirty="0">
              <a:solidFill>
                <a:schemeClr val="bg1"/>
              </a:solidFill>
            </a:endParaRPr>
          </a:p>
          <a:p>
            <a:pPr algn="ctr"/>
            <a:r>
              <a:rPr lang="it-IT" sz="4500" dirty="0">
                <a:solidFill>
                  <a:schemeClr val="bg1"/>
                </a:solidFill>
              </a:rPr>
              <a:t>pittore e architetto</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s-media-cache-ak0.pinimg.com/236x/95/50/3f/95503f7983265efb3a3541183f99a41f.jpg"/>
          <p:cNvPicPr>
            <a:picLocks noChangeAspect="1" noChangeArrowheads="1"/>
          </p:cNvPicPr>
          <p:nvPr/>
        </p:nvPicPr>
        <p:blipFill>
          <a:blip r:embed="rId2" cstate="print"/>
          <a:srcRect/>
          <a:stretch>
            <a:fillRect/>
          </a:stretch>
        </p:blipFill>
        <p:spPr bwMode="auto">
          <a:xfrm>
            <a:off x="508000" y="404813"/>
            <a:ext cx="3776663" cy="5761037"/>
          </a:xfrm>
          <a:prstGeom prst="rect">
            <a:avLst/>
          </a:prstGeom>
          <a:noFill/>
          <a:ln w="9525">
            <a:noFill/>
            <a:miter lim="800000"/>
            <a:headEnd/>
            <a:tailEnd/>
          </a:ln>
        </p:spPr>
      </p:pic>
      <p:pic>
        <p:nvPicPr>
          <p:cNvPr id="11267" name="Picture 4" descr="http://www.beap.beniculturali.it/opencms/multimedia/BASAE/images/large/2009/02/19/1235035256351_43.Luca%20Signorelli,%20Crocifissione,%201494.jpg"/>
          <p:cNvPicPr>
            <a:picLocks noChangeAspect="1" noChangeArrowheads="1"/>
          </p:cNvPicPr>
          <p:nvPr/>
        </p:nvPicPr>
        <p:blipFill>
          <a:blip r:embed="rId3" cstate="print">
            <a:lum bright="10000" contrast="20000"/>
          </a:blip>
          <a:srcRect l="3368" t="2380" r="5711" b="1186"/>
          <a:stretch>
            <a:fillRect/>
          </a:stretch>
        </p:blipFill>
        <p:spPr bwMode="auto">
          <a:xfrm>
            <a:off x="4787900" y="333375"/>
            <a:ext cx="3887788" cy="583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Arazzi di raffaello, pesca miracolosa.jpg"/>
          <p:cNvPicPr>
            <a:picLocks noChangeAspect="1" noChangeArrowheads="1"/>
          </p:cNvPicPr>
          <p:nvPr/>
        </p:nvPicPr>
        <p:blipFill>
          <a:blip r:embed="rId2" cstate="print"/>
          <a:srcRect t="73389"/>
          <a:stretch>
            <a:fillRect/>
          </a:stretch>
        </p:blipFill>
        <p:spPr bwMode="auto">
          <a:xfrm>
            <a:off x="468313" y="2133600"/>
            <a:ext cx="8159750"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Guarigione dello storpio"/>
          <p:cNvPicPr>
            <a:picLocks noChangeAspect="1" noChangeArrowheads="1"/>
          </p:cNvPicPr>
          <p:nvPr/>
        </p:nvPicPr>
        <p:blipFill>
          <a:blip r:embed="rId2" cstate="print"/>
          <a:srcRect/>
          <a:stretch>
            <a:fillRect/>
          </a:stretch>
        </p:blipFill>
        <p:spPr bwMode="auto">
          <a:xfrm>
            <a:off x="827088" y="908050"/>
            <a:ext cx="7315200" cy="4657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Arazzi di raffaello, lapidazione di santo stefano.jpg"/>
          <p:cNvPicPr>
            <a:picLocks noChangeAspect="1" noChangeArrowheads="1"/>
          </p:cNvPicPr>
          <p:nvPr/>
        </p:nvPicPr>
        <p:blipFill>
          <a:blip r:embed="rId2" cstate="print"/>
          <a:srcRect/>
          <a:stretch>
            <a:fillRect/>
          </a:stretch>
        </p:blipFill>
        <p:spPr bwMode="auto">
          <a:xfrm>
            <a:off x="2627313" y="476250"/>
            <a:ext cx="4392612" cy="5472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http://www.davidmacchi.com/tourguide/Stanze_di_Raffaello_files/Media/raf13/raf13.jpg?disposition=download"/>
          <p:cNvPicPr>
            <a:picLocks noChangeAspect="1" noChangeArrowheads="1"/>
          </p:cNvPicPr>
          <p:nvPr/>
        </p:nvPicPr>
        <p:blipFill>
          <a:blip r:embed="rId2" cstate="print"/>
          <a:srcRect/>
          <a:stretch>
            <a:fillRect/>
          </a:stretch>
        </p:blipFill>
        <p:spPr bwMode="auto">
          <a:xfrm>
            <a:off x="668338" y="549275"/>
            <a:ext cx="4048125" cy="5772150"/>
          </a:xfrm>
          <a:prstGeom prst="rect">
            <a:avLst/>
          </a:prstGeom>
          <a:noFill/>
          <a:ln w="9525">
            <a:noFill/>
            <a:miter lim="800000"/>
            <a:headEnd/>
            <a:tailEnd/>
          </a:ln>
        </p:spPr>
      </p:pic>
      <p:sp>
        <p:nvSpPr>
          <p:cNvPr id="106499" name="CasellaDiTesto 2"/>
          <p:cNvSpPr txBox="1">
            <a:spLocks noChangeArrowheads="1"/>
          </p:cNvSpPr>
          <p:nvPr/>
        </p:nvSpPr>
        <p:spPr bwMode="auto">
          <a:xfrm>
            <a:off x="5219700" y="801688"/>
            <a:ext cx="3744913" cy="1570037"/>
          </a:xfrm>
          <a:prstGeom prst="rect">
            <a:avLst/>
          </a:prstGeom>
          <a:noFill/>
          <a:ln w="9525">
            <a:noFill/>
            <a:miter lim="800000"/>
            <a:headEnd/>
            <a:tailEnd/>
          </a:ln>
        </p:spPr>
        <p:txBody>
          <a:bodyPr>
            <a:spAutoFit/>
          </a:bodyPr>
          <a:lstStyle/>
          <a:p>
            <a:pPr algn="ctr"/>
            <a:r>
              <a:rPr lang="it-IT" sz="3200">
                <a:solidFill>
                  <a:schemeClr val="bg1"/>
                </a:solidFill>
              </a:rPr>
              <a:t>Logge Vaticane</a:t>
            </a:r>
          </a:p>
          <a:p>
            <a:pPr algn="ctr"/>
            <a:endParaRPr lang="it-IT" sz="3200">
              <a:solidFill>
                <a:schemeClr val="bg1"/>
              </a:solidFill>
            </a:endParaRPr>
          </a:p>
          <a:p>
            <a:pPr algn="ctr"/>
            <a:r>
              <a:rPr lang="it-IT" sz="3200">
                <a:solidFill>
                  <a:schemeClr val="bg1"/>
                </a:solidFill>
              </a:rPr>
              <a:t>1518-19</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https://upload.wikimedia.org/wikipedia/commons/d/dc/Loggia_di_raffaello_03.jpg"/>
          <p:cNvPicPr>
            <a:picLocks noChangeAspect="1" noChangeArrowheads="1"/>
          </p:cNvPicPr>
          <p:nvPr/>
        </p:nvPicPr>
        <p:blipFill>
          <a:blip r:embed="rId2" cstate="print"/>
          <a:srcRect/>
          <a:stretch>
            <a:fillRect/>
          </a:stretch>
        </p:blipFill>
        <p:spPr bwMode="auto">
          <a:xfrm>
            <a:off x="107950" y="476250"/>
            <a:ext cx="8905875" cy="577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http://guiderosse.it/wp-content/uploads/villa-Farnesina.jpg"/>
          <p:cNvPicPr>
            <a:picLocks noChangeAspect="1" noChangeArrowheads="1"/>
          </p:cNvPicPr>
          <p:nvPr/>
        </p:nvPicPr>
        <p:blipFill>
          <a:blip r:embed="rId2" cstate="print"/>
          <a:srcRect/>
          <a:stretch>
            <a:fillRect/>
          </a:stretch>
        </p:blipFill>
        <p:spPr bwMode="auto">
          <a:xfrm>
            <a:off x="611188" y="765175"/>
            <a:ext cx="7878762" cy="525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http://www.cuccioloazzurro.com/wp-content/uploads/2015/10/AR-03.jpg"/>
          <p:cNvPicPr>
            <a:picLocks noChangeAspect="1" noChangeArrowheads="1"/>
          </p:cNvPicPr>
          <p:nvPr/>
        </p:nvPicPr>
        <p:blipFill>
          <a:blip r:embed="rId2" cstate="print"/>
          <a:srcRect/>
          <a:stretch>
            <a:fillRect/>
          </a:stretch>
        </p:blipFill>
        <p:spPr bwMode="auto">
          <a:xfrm>
            <a:off x="247650" y="465138"/>
            <a:ext cx="4324350" cy="5772150"/>
          </a:xfrm>
          <a:prstGeom prst="rect">
            <a:avLst/>
          </a:prstGeom>
          <a:noFill/>
          <a:ln w="9525">
            <a:noFill/>
            <a:miter lim="800000"/>
            <a:headEnd/>
            <a:tailEnd/>
          </a:ln>
        </p:spPr>
      </p:pic>
      <p:pic>
        <p:nvPicPr>
          <p:cNvPr id="109571" name="Picture 4" descr="http://www.myartprints.co.uk/kunst/raffael_eigntl_rafaello_santi/galatea_detail_putto_dolphins_hi.jpg"/>
          <p:cNvPicPr>
            <a:picLocks noChangeAspect="1" noChangeArrowheads="1"/>
          </p:cNvPicPr>
          <p:nvPr/>
        </p:nvPicPr>
        <p:blipFill>
          <a:blip r:embed="rId3" cstate="print"/>
          <a:srcRect/>
          <a:stretch>
            <a:fillRect/>
          </a:stretch>
        </p:blipFill>
        <p:spPr bwMode="auto">
          <a:xfrm>
            <a:off x="4678363" y="2781300"/>
            <a:ext cx="4286250" cy="3000375"/>
          </a:xfrm>
          <a:prstGeom prst="rect">
            <a:avLst/>
          </a:prstGeom>
          <a:noFill/>
          <a:ln w="9525">
            <a:noFill/>
            <a:miter lim="800000"/>
            <a:headEnd/>
            <a:tailEnd/>
          </a:ln>
        </p:spPr>
      </p:pic>
      <p:sp>
        <p:nvSpPr>
          <p:cNvPr id="109572" name="CasellaDiTesto 3"/>
          <p:cNvSpPr txBox="1">
            <a:spLocks noChangeArrowheads="1"/>
          </p:cNvSpPr>
          <p:nvPr/>
        </p:nvSpPr>
        <p:spPr bwMode="auto">
          <a:xfrm>
            <a:off x="4859338" y="476250"/>
            <a:ext cx="3744912" cy="1570038"/>
          </a:xfrm>
          <a:prstGeom prst="rect">
            <a:avLst/>
          </a:prstGeom>
          <a:noFill/>
          <a:ln w="9525">
            <a:noFill/>
            <a:miter lim="800000"/>
            <a:headEnd/>
            <a:tailEnd/>
          </a:ln>
        </p:spPr>
        <p:txBody>
          <a:bodyPr>
            <a:spAutoFit/>
          </a:bodyPr>
          <a:lstStyle/>
          <a:p>
            <a:pPr algn="ctr"/>
            <a:r>
              <a:rPr lang="it-IT" sz="3200">
                <a:solidFill>
                  <a:schemeClr val="bg1"/>
                </a:solidFill>
              </a:rPr>
              <a:t>Il Trionfo di Galatea</a:t>
            </a:r>
          </a:p>
          <a:p>
            <a:pPr algn="ctr"/>
            <a:endParaRPr lang="it-IT" sz="3200">
              <a:solidFill>
                <a:schemeClr val="bg1"/>
              </a:solidFill>
            </a:endParaRPr>
          </a:p>
          <a:p>
            <a:pPr algn="ctr"/>
            <a:r>
              <a:rPr lang="it-IT" sz="3200">
                <a:solidFill>
                  <a:schemeClr val="bg1"/>
                </a:solidFill>
              </a:rPr>
              <a:t>1511-12</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https://upload.wikimedia.org/wikipedia/commons/d/d8/Galatea_(engraving).jpg"/>
          <p:cNvPicPr>
            <a:picLocks noChangeAspect="1" noChangeArrowheads="1"/>
          </p:cNvPicPr>
          <p:nvPr/>
        </p:nvPicPr>
        <p:blipFill>
          <a:blip r:embed="rId2" cstate="print"/>
          <a:srcRect/>
          <a:stretch>
            <a:fillRect/>
          </a:stretch>
        </p:blipFill>
        <p:spPr bwMode="auto">
          <a:xfrm>
            <a:off x="539750" y="404813"/>
            <a:ext cx="4524375" cy="6048375"/>
          </a:xfrm>
          <a:prstGeom prst="rect">
            <a:avLst/>
          </a:prstGeom>
          <a:noFill/>
          <a:ln w="9525">
            <a:noFill/>
            <a:miter lim="800000"/>
            <a:headEnd/>
            <a:tailEnd/>
          </a:ln>
        </p:spPr>
      </p:pic>
      <p:sp>
        <p:nvSpPr>
          <p:cNvPr id="110595" name="CasellaDiTesto 3"/>
          <p:cNvSpPr txBox="1">
            <a:spLocks noChangeArrowheads="1"/>
          </p:cNvSpPr>
          <p:nvPr/>
        </p:nvSpPr>
        <p:spPr bwMode="auto">
          <a:xfrm>
            <a:off x="5724525" y="620713"/>
            <a:ext cx="2808288" cy="1570037"/>
          </a:xfrm>
          <a:prstGeom prst="rect">
            <a:avLst/>
          </a:prstGeom>
          <a:noFill/>
          <a:ln w="9525">
            <a:noFill/>
            <a:miter lim="800000"/>
            <a:headEnd/>
            <a:tailEnd/>
          </a:ln>
        </p:spPr>
        <p:txBody>
          <a:bodyPr>
            <a:spAutoFit/>
          </a:bodyPr>
          <a:lstStyle/>
          <a:p>
            <a:pPr algn="ctr"/>
            <a:r>
              <a:rPr lang="it-IT" sz="3200">
                <a:solidFill>
                  <a:schemeClr val="bg1"/>
                </a:solidFill>
              </a:rPr>
              <a:t>Marco Dente</a:t>
            </a:r>
          </a:p>
          <a:p>
            <a:pPr algn="ctr"/>
            <a:endParaRPr lang="it-IT" sz="3200">
              <a:solidFill>
                <a:schemeClr val="bg1"/>
              </a:solidFill>
            </a:endParaRPr>
          </a:p>
          <a:p>
            <a:pPr algn="ctr"/>
            <a:r>
              <a:rPr lang="it-IT" sz="3200">
                <a:solidFill>
                  <a:schemeClr val="bg1"/>
                </a:solidFill>
              </a:rPr>
              <a:t>1520 circa</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www.frammentiarte.it/dal%20Gotico/Raffaello%20opere/59%20Raffaello-loggia%20di%20psiche.jpg"/>
          <p:cNvPicPr>
            <a:picLocks noChangeAspect="1" noChangeArrowheads="1"/>
          </p:cNvPicPr>
          <p:nvPr/>
        </p:nvPicPr>
        <p:blipFill>
          <a:blip r:embed="rId2" cstate="print"/>
          <a:srcRect/>
          <a:stretch>
            <a:fillRect/>
          </a:stretch>
        </p:blipFill>
        <p:spPr bwMode="auto">
          <a:xfrm>
            <a:off x="2484438" y="476250"/>
            <a:ext cx="4724400" cy="577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https://upload.wikimedia.org/wikipedia/commons/b/b3/Santa_Maria_del_Popolo_Capella_Chigi_Panorama.jpg"/>
          <p:cNvPicPr>
            <a:picLocks noChangeAspect="1" noChangeArrowheads="1"/>
          </p:cNvPicPr>
          <p:nvPr/>
        </p:nvPicPr>
        <p:blipFill>
          <a:blip r:embed="rId2" cstate="print"/>
          <a:srcRect/>
          <a:stretch>
            <a:fillRect/>
          </a:stretch>
        </p:blipFill>
        <p:spPr bwMode="auto">
          <a:xfrm>
            <a:off x="250825" y="549275"/>
            <a:ext cx="8410575" cy="577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https://upload.wikimedia.org/wikipedia/commons/a/a9/Luca_signorelli,_cappella_di_san_brizio,_dannati_all'inferno_01.jpg"/>
          <p:cNvPicPr>
            <a:picLocks noChangeAspect="1" noChangeArrowheads="1"/>
          </p:cNvPicPr>
          <p:nvPr/>
        </p:nvPicPr>
        <p:blipFill>
          <a:blip r:embed="rId2" cstate="print"/>
          <a:srcRect/>
          <a:stretch>
            <a:fillRect/>
          </a:stretch>
        </p:blipFill>
        <p:spPr bwMode="auto">
          <a:xfrm>
            <a:off x="239713" y="404813"/>
            <a:ext cx="872490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1" descr="C:\Users\PHOENI~1\AppData\Local\Temp\8386945933_6837a13489_z.jpg"/>
          <p:cNvPicPr>
            <a:picLocks noChangeAspect="1" noChangeArrowheads="1"/>
          </p:cNvPicPr>
          <p:nvPr/>
        </p:nvPicPr>
        <p:blipFill>
          <a:blip r:embed="rId2" cstate="print">
            <a:lum bright="20000"/>
          </a:blip>
          <a:srcRect/>
          <a:stretch>
            <a:fillRect/>
          </a:stretch>
        </p:blipFill>
        <p:spPr bwMode="auto">
          <a:xfrm>
            <a:off x="508000" y="361950"/>
            <a:ext cx="8128000" cy="613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https://upload.wikimedia.org/wikipedia/commons/thumb/6/63/Balthazar_Castiglione,_by_Raffaello_Sanzio,_from_C2RMF.jpg/4096px-Balthazar_Castiglione,_by_Raffaello_Sanzio,_from_C2RMF.jpg"/>
          <p:cNvPicPr>
            <a:picLocks noChangeAspect="1" noChangeArrowheads="1"/>
          </p:cNvPicPr>
          <p:nvPr/>
        </p:nvPicPr>
        <p:blipFill>
          <a:blip r:embed="rId2" cstate="print">
            <a:lum bright="30000" contrast="30000"/>
          </a:blip>
          <a:srcRect/>
          <a:stretch>
            <a:fillRect/>
          </a:stretch>
        </p:blipFill>
        <p:spPr bwMode="auto">
          <a:xfrm>
            <a:off x="-36513" y="476250"/>
            <a:ext cx="4667251" cy="5772150"/>
          </a:xfrm>
          <a:prstGeom prst="rect">
            <a:avLst/>
          </a:prstGeom>
          <a:noFill/>
          <a:ln w="9525">
            <a:noFill/>
            <a:miter lim="800000"/>
            <a:headEnd/>
            <a:tailEnd/>
          </a:ln>
        </p:spPr>
      </p:pic>
      <p:pic>
        <p:nvPicPr>
          <p:cNvPr id="114691" name="Picture 2" descr="http://www.storiadellarte.com/biografie/raffaello/immraffaello/velataforna.jpg"/>
          <p:cNvPicPr>
            <a:picLocks noChangeAspect="1" noChangeArrowheads="1"/>
          </p:cNvPicPr>
          <p:nvPr/>
        </p:nvPicPr>
        <p:blipFill>
          <a:blip r:embed="rId3" cstate="print">
            <a:lum bright="10000"/>
          </a:blip>
          <a:srcRect/>
          <a:stretch>
            <a:fillRect/>
          </a:stretch>
        </p:blipFill>
        <p:spPr bwMode="auto">
          <a:xfrm>
            <a:off x="4716463" y="476250"/>
            <a:ext cx="4392612" cy="568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CasellaDiTesto 1"/>
          <p:cNvSpPr txBox="1">
            <a:spLocks noChangeArrowheads="1"/>
          </p:cNvSpPr>
          <p:nvPr/>
        </p:nvSpPr>
        <p:spPr bwMode="auto">
          <a:xfrm>
            <a:off x="1476375" y="2259013"/>
            <a:ext cx="6048375" cy="738187"/>
          </a:xfrm>
          <a:prstGeom prst="rect">
            <a:avLst/>
          </a:prstGeom>
          <a:noFill/>
          <a:ln w="9525">
            <a:noFill/>
            <a:miter lim="800000"/>
            <a:headEnd/>
            <a:tailEnd/>
          </a:ln>
        </p:spPr>
        <p:txBody>
          <a:bodyPr>
            <a:spAutoFit/>
          </a:bodyPr>
          <a:lstStyle/>
          <a:p>
            <a:pPr algn="ctr"/>
            <a:r>
              <a:rPr lang="it-IT" sz="4200">
                <a:solidFill>
                  <a:schemeClr val="bg1"/>
                </a:solidFill>
              </a:rPr>
              <a:t>Raffaello architetto</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Raphael - The Annunciation (Oddi altar).jpg"/>
          <p:cNvPicPr>
            <a:picLocks noChangeAspect="1" noChangeArrowheads="1"/>
          </p:cNvPicPr>
          <p:nvPr/>
        </p:nvPicPr>
        <p:blipFill>
          <a:blip r:embed="rId2" cstate="print"/>
          <a:srcRect/>
          <a:stretch>
            <a:fillRect/>
          </a:stretch>
        </p:blipFill>
        <p:spPr bwMode="auto">
          <a:xfrm>
            <a:off x="611188" y="981075"/>
            <a:ext cx="8154987" cy="4367213"/>
          </a:xfrm>
          <a:prstGeom prst="rect">
            <a:avLst/>
          </a:prstGeom>
          <a:noFill/>
          <a:ln w="9525">
            <a:noFill/>
            <a:miter lim="800000"/>
            <a:headEnd/>
            <a:tailEnd/>
          </a:ln>
        </p:spPr>
      </p:pic>
      <p:sp>
        <p:nvSpPr>
          <p:cNvPr id="116739" name="CasellaDiTesto 2"/>
          <p:cNvSpPr txBox="1">
            <a:spLocks noChangeArrowheads="1"/>
          </p:cNvSpPr>
          <p:nvPr/>
        </p:nvSpPr>
        <p:spPr bwMode="auto">
          <a:xfrm>
            <a:off x="2195513" y="5732463"/>
            <a:ext cx="5329237" cy="585787"/>
          </a:xfrm>
          <a:prstGeom prst="rect">
            <a:avLst/>
          </a:prstGeom>
          <a:noFill/>
          <a:ln w="9525">
            <a:noFill/>
            <a:miter lim="800000"/>
            <a:headEnd/>
            <a:tailEnd/>
          </a:ln>
        </p:spPr>
        <p:txBody>
          <a:bodyPr>
            <a:spAutoFit/>
          </a:bodyPr>
          <a:lstStyle/>
          <a:p>
            <a:r>
              <a:rPr lang="it-IT" sz="3200">
                <a:solidFill>
                  <a:schemeClr val="bg1"/>
                </a:solidFill>
              </a:rPr>
              <a:t>Predella Pala Oddi, 1502-03</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Predica di san Paolo"/>
          <p:cNvPicPr>
            <a:picLocks noChangeAspect="1" noChangeArrowheads="1"/>
          </p:cNvPicPr>
          <p:nvPr/>
        </p:nvPicPr>
        <p:blipFill>
          <a:blip r:embed="rId2" cstate="print">
            <a:lum bright="20000" contrast="20000"/>
          </a:blip>
          <a:srcRect/>
          <a:stretch>
            <a:fillRect/>
          </a:stretch>
        </p:blipFill>
        <p:spPr bwMode="auto">
          <a:xfrm>
            <a:off x="468313" y="260350"/>
            <a:ext cx="8064500" cy="621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Piccola Madonna Cowper"/>
          <p:cNvPicPr>
            <a:picLocks noChangeAspect="1" noChangeArrowheads="1"/>
          </p:cNvPicPr>
          <p:nvPr/>
        </p:nvPicPr>
        <p:blipFill>
          <a:blip r:embed="rId2" cstate="print"/>
          <a:srcRect/>
          <a:stretch>
            <a:fillRect/>
          </a:stretch>
        </p:blipFill>
        <p:spPr bwMode="auto">
          <a:xfrm>
            <a:off x="468313" y="476250"/>
            <a:ext cx="4248150" cy="5791200"/>
          </a:xfrm>
          <a:prstGeom prst="rect">
            <a:avLst/>
          </a:prstGeom>
          <a:noFill/>
          <a:ln w="9525">
            <a:noFill/>
            <a:miter lim="800000"/>
            <a:headEnd/>
            <a:tailEnd/>
          </a:ln>
        </p:spPr>
      </p:pic>
      <p:sp>
        <p:nvSpPr>
          <p:cNvPr id="118787" name="CasellaDiTesto 2"/>
          <p:cNvSpPr txBox="1">
            <a:spLocks noChangeArrowheads="1"/>
          </p:cNvSpPr>
          <p:nvPr/>
        </p:nvSpPr>
        <p:spPr bwMode="auto">
          <a:xfrm>
            <a:off x="5076825" y="549275"/>
            <a:ext cx="3490913" cy="2062163"/>
          </a:xfrm>
          <a:prstGeom prst="rect">
            <a:avLst/>
          </a:prstGeom>
          <a:noFill/>
          <a:ln w="9525">
            <a:noFill/>
            <a:miter lim="800000"/>
            <a:headEnd/>
            <a:tailEnd/>
          </a:ln>
        </p:spPr>
        <p:txBody>
          <a:bodyPr>
            <a:spAutoFit/>
          </a:bodyPr>
          <a:lstStyle/>
          <a:p>
            <a:pPr algn="ctr"/>
            <a:r>
              <a:rPr lang="it-IT" sz="3200">
                <a:solidFill>
                  <a:schemeClr val="bg1"/>
                </a:solidFill>
              </a:rPr>
              <a:t>Piccola Madonna Cowper, Washington</a:t>
            </a:r>
          </a:p>
          <a:p>
            <a:endParaRPr lang="it-IT" sz="3200">
              <a:solidFill>
                <a:schemeClr val="bg1"/>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CasellaDiTesto 2"/>
          <p:cNvSpPr txBox="1">
            <a:spLocks noChangeArrowheads="1"/>
          </p:cNvSpPr>
          <p:nvPr/>
        </p:nvSpPr>
        <p:spPr bwMode="auto">
          <a:xfrm>
            <a:off x="1042988" y="5157788"/>
            <a:ext cx="7380287" cy="1076325"/>
          </a:xfrm>
          <a:prstGeom prst="rect">
            <a:avLst/>
          </a:prstGeom>
          <a:noFill/>
          <a:ln w="9525">
            <a:noFill/>
            <a:miter lim="800000"/>
            <a:headEnd/>
            <a:tailEnd/>
          </a:ln>
        </p:spPr>
        <p:txBody>
          <a:bodyPr>
            <a:spAutoFit/>
          </a:bodyPr>
          <a:lstStyle/>
          <a:p>
            <a:pPr algn="ctr"/>
            <a:r>
              <a:rPr lang="it-IT" sz="3200">
                <a:solidFill>
                  <a:schemeClr val="bg1"/>
                </a:solidFill>
              </a:rPr>
              <a:t>Chiesa di San Bernardino a Urbino</a:t>
            </a:r>
          </a:p>
          <a:p>
            <a:endParaRPr lang="it-IT" sz="3200">
              <a:solidFill>
                <a:schemeClr val="bg1"/>
              </a:solidFill>
            </a:endParaRPr>
          </a:p>
        </p:txBody>
      </p:sp>
      <p:pic>
        <p:nvPicPr>
          <p:cNvPr id="119811" name="Picture 2" descr="http://www.arteworld.it/wp-content/uploads/2015/11/Chiesa-di-San-Bernardino-Piccola-Madonna-Cowper-Raffaello-Sanzio-analisi.jpg"/>
          <p:cNvPicPr>
            <a:picLocks noChangeAspect="1" noChangeArrowheads="1"/>
          </p:cNvPicPr>
          <p:nvPr/>
        </p:nvPicPr>
        <p:blipFill>
          <a:blip r:embed="rId2" cstate="print"/>
          <a:srcRect/>
          <a:stretch>
            <a:fillRect/>
          </a:stretch>
        </p:blipFill>
        <p:spPr bwMode="auto">
          <a:xfrm>
            <a:off x="539750" y="476250"/>
            <a:ext cx="8191500" cy="424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AutoShape 2" descr="http://www.casavacanzeconti.it/wp-content/uploads/2014/08/Pantheon-roma.jpg"/>
          <p:cNvSpPr>
            <a:spLocks noChangeAspect="1" noChangeArrowheads="1"/>
          </p:cNvSpPr>
          <p:nvPr/>
        </p:nvSpPr>
        <p:spPr bwMode="auto">
          <a:xfrm>
            <a:off x="63500" y="-136525"/>
            <a:ext cx="9791700" cy="6048375"/>
          </a:xfrm>
          <a:prstGeom prst="rect">
            <a:avLst/>
          </a:prstGeom>
          <a:noFill/>
          <a:ln w="9525">
            <a:noFill/>
            <a:miter lim="800000"/>
            <a:headEnd/>
            <a:tailEnd/>
          </a:ln>
        </p:spPr>
        <p:txBody>
          <a:bodyPr/>
          <a:lstStyle/>
          <a:p>
            <a:endParaRPr lang="it-IT">
              <a:latin typeface="Calibri" pitchFamily="34" charset="0"/>
            </a:endParaRPr>
          </a:p>
        </p:txBody>
      </p:sp>
      <p:pic>
        <p:nvPicPr>
          <p:cNvPr id="120835" name="Picture 4" descr="http://www.casavacanzeconti.it/wp-content/uploads/2014/08/Pantheon-roma.jpg"/>
          <p:cNvPicPr>
            <a:picLocks noChangeAspect="1" noChangeArrowheads="1"/>
          </p:cNvPicPr>
          <p:nvPr/>
        </p:nvPicPr>
        <p:blipFill>
          <a:blip r:embed="rId2" cstate="print"/>
          <a:srcRect/>
          <a:stretch>
            <a:fillRect/>
          </a:stretch>
        </p:blipFill>
        <p:spPr bwMode="auto">
          <a:xfrm>
            <a:off x="323850" y="692150"/>
            <a:ext cx="8626475" cy="5329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https://upload.wikimedia.org/wikipedia/commons/d/df/Raffaello,_interno_del_pantheon.jpg"/>
          <p:cNvPicPr>
            <a:picLocks noChangeAspect="1" noChangeArrowheads="1"/>
          </p:cNvPicPr>
          <p:nvPr/>
        </p:nvPicPr>
        <p:blipFill>
          <a:blip r:embed="rId2" cstate="print"/>
          <a:srcRect/>
          <a:stretch>
            <a:fillRect/>
          </a:stretch>
        </p:blipFill>
        <p:spPr bwMode="auto">
          <a:xfrm>
            <a:off x="250825" y="333375"/>
            <a:ext cx="8620125"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http://images.placesonline.com/photos/64343_roma_basilica.jpg"/>
          <p:cNvPicPr>
            <a:picLocks noChangeAspect="1" noChangeArrowheads="1"/>
          </p:cNvPicPr>
          <p:nvPr/>
        </p:nvPicPr>
        <p:blipFill>
          <a:blip r:embed="rId2" cstate="print"/>
          <a:srcRect/>
          <a:stretch>
            <a:fillRect/>
          </a:stretch>
        </p:blipFill>
        <p:spPr bwMode="auto">
          <a:xfrm>
            <a:off x="1908175" y="1268413"/>
            <a:ext cx="5238750" cy="3495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upload.wikimedia.org/wikipedia/commons/e/e3/Pietro_Perugino_cat56.jpg"/>
          <p:cNvPicPr>
            <a:picLocks noChangeAspect="1" noChangeArrowheads="1"/>
          </p:cNvPicPr>
          <p:nvPr/>
        </p:nvPicPr>
        <p:blipFill>
          <a:blip r:embed="rId2" cstate="print">
            <a:lum bright="10000" contrast="10000"/>
          </a:blip>
          <a:srcRect/>
          <a:stretch>
            <a:fillRect/>
          </a:stretch>
        </p:blipFill>
        <p:spPr bwMode="auto">
          <a:xfrm>
            <a:off x="684213" y="333375"/>
            <a:ext cx="4171950" cy="6048375"/>
          </a:xfrm>
          <a:prstGeom prst="rect">
            <a:avLst/>
          </a:prstGeom>
          <a:noFill/>
          <a:ln w="9525">
            <a:noFill/>
            <a:miter lim="800000"/>
            <a:headEnd/>
            <a:tailEnd/>
          </a:ln>
        </p:spPr>
      </p:pic>
      <p:sp>
        <p:nvSpPr>
          <p:cNvPr id="13315" name="CasellaDiTesto 2"/>
          <p:cNvSpPr txBox="1">
            <a:spLocks noChangeArrowheads="1"/>
          </p:cNvSpPr>
          <p:nvPr/>
        </p:nvSpPr>
        <p:spPr bwMode="auto">
          <a:xfrm>
            <a:off x="5364163" y="1054100"/>
            <a:ext cx="3384550" cy="4030663"/>
          </a:xfrm>
          <a:prstGeom prst="rect">
            <a:avLst/>
          </a:prstGeom>
          <a:noFill/>
          <a:ln w="9525">
            <a:noFill/>
            <a:miter lim="800000"/>
            <a:headEnd/>
            <a:tailEnd/>
          </a:ln>
        </p:spPr>
        <p:txBody>
          <a:bodyPr>
            <a:spAutoFit/>
          </a:bodyPr>
          <a:lstStyle/>
          <a:p>
            <a:pPr algn="ctr"/>
            <a:r>
              <a:rPr lang="it-IT" sz="3200">
                <a:solidFill>
                  <a:schemeClr val="bg1"/>
                </a:solidFill>
              </a:rPr>
              <a:t>Pietro Vannucci</a:t>
            </a:r>
          </a:p>
          <a:p>
            <a:pPr algn="ctr"/>
            <a:endParaRPr lang="it-IT" sz="3200">
              <a:solidFill>
                <a:schemeClr val="bg1"/>
              </a:solidFill>
            </a:endParaRPr>
          </a:p>
          <a:p>
            <a:pPr algn="ctr"/>
            <a:r>
              <a:rPr lang="it-IT" sz="3200">
                <a:solidFill>
                  <a:schemeClr val="bg1"/>
                </a:solidFill>
              </a:rPr>
              <a:t>Maddalena</a:t>
            </a:r>
          </a:p>
          <a:p>
            <a:pPr algn="ctr"/>
            <a:endParaRPr lang="it-IT" sz="3200">
              <a:solidFill>
                <a:schemeClr val="bg1"/>
              </a:solidFill>
            </a:endParaRPr>
          </a:p>
          <a:p>
            <a:pPr algn="ctr"/>
            <a:r>
              <a:rPr lang="it-IT" sz="3200">
                <a:solidFill>
                  <a:schemeClr val="bg1"/>
                </a:solidFill>
              </a:rPr>
              <a:t>Firenze, </a:t>
            </a:r>
          </a:p>
          <a:p>
            <a:pPr algn="ctr"/>
            <a:r>
              <a:rPr lang="it-IT" sz="3200">
                <a:solidFill>
                  <a:schemeClr val="bg1"/>
                </a:solidFill>
              </a:rPr>
              <a:t>Palazzo Pitti</a:t>
            </a:r>
          </a:p>
          <a:p>
            <a:pPr algn="ctr"/>
            <a:endParaRPr lang="it-IT" sz="3200">
              <a:solidFill>
                <a:schemeClr val="bg1"/>
              </a:solidFill>
            </a:endParaRPr>
          </a:p>
          <a:p>
            <a:pPr algn="ctr"/>
            <a:r>
              <a:rPr lang="it-IT" sz="3200">
                <a:solidFill>
                  <a:schemeClr val="bg1"/>
                </a:solidFill>
              </a:rPr>
              <a:t>1494-98</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http://4.bp.blogspot.com/-796KbtcpXcI/TuWBuqJLfCI/AAAAAAAAEMQ/dml4TIg6A_U/s1600/Raffaello+-+Orefici.JPG"/>
          <p:cNvPicPr>
            <a:picLocks noChangeAspect="1" noChangeArrowheads="1"/>
          </p:cNvPicPr>
          <p:nvPr/>
        </p:nvPicPr>
        <p:blipFill>
          <a:blip r:embed="rId2" cstate="print"/>
          <a:srcRect/>
          <a:stretch>
            <a:fillRect/>
          </a:stretch>
        </p:blipFill>
        <p:spPr bwMode="auto">
          <a:xfrm>
            <a:off x="323850" y="260350"/>
            <a:ext cx="6858000" cy="5143500"/>
          </a:xfrm>
          <a:prstGeom prst="rect">
            <a:avLst/>
          </a:prstGeom>
          <a:noFill/>
          <a:ln w="9525">
            <a:noFill/>
            <a:miter lim="800000"/>
            <a:headEnd/>
            <a:tailEnd/>
          </a:ln>
        </p:spPr>
      </p:pic>
      <p:pic>
        <p:nvPicPr>
          <p:cNvPr id="123907" name="Picture 4" descr="http://www.abcroma.com/Monumenti%5CImages%5CSEligioDegliOrefici-G.jpg"/>
          <p:cNvPicPr>
            <a:picLocks noChangeAspect="1" noChangeArrowheads="1"/>
          </p:cNvPicPr>
          <p:nvPr/>
        </p:nvPicPr>
        <p:blipFill>
          <a:blip r:embed="rId3" cstate="print"/>
          <a:srcRect r="6853" b="3174"/>
          <a:stretch>
            <a:fillRect/>
          </a:stretch>
        </p:blipFill>
        <p:spPr bwMode="auto">
          <a:xfrm>
            <a:off x="6372225" y="2420938"/>
            <a:ext cx="2592388" cy="3978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http://img2.juzaphoto.com/001/shared_files/uploads/335100.jpg"/>
          <p:cNvPicPr>
            <a:picLocks noChangeAspect="1" noChangeArrowheads="1"/>
          </p:cNvPicPr>
          <p:nvPr/>
        </p:nvPicPr>
        <p:blipFill>
          <a:blip r:embed="rId2" cstate="print"/>
          <a:srcRect/>
          <a:stretch>
            <a:fillRect/>
          </a:stretch>
        </p:blipFill>
        <p:spPr bwMode="auto">
          <a:xfrm>
            <a:off x="41275" y="476250"/>
            <a:ext cx="906780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Palazzo da brescia.jpg"/>
          <p:cNvPicPr>
            <a:picLocks noChangeAspect="1" noChangeArrowheads="1"/>
          </p:cNvPicPr>
          <p:nvPr/>
        </p:nvPicPr>
        <p:blipFill>
          <a:blip r:embed="rId2" cstate="print"/>
          <a:srcRect/>
          <a:stretch>
            <a:fillRect/>
          </a:stretch>
        </p:blipFill>
        <p:spPr bwMode="auto">
          <a:xfrm>
            <a:off x="539750" y="404813"/>
            <a:ext cx="7986713" cy="4392612"/>
          </a:xfrm>
          <a:prstGeom prst="rect">
            <a:avLst/>
          </a:prstGeom>
          <a:noFill/>
          <a:ln w="9525">
            <a:noFill/>
            <a:miter lim="800000"/>
            <a:headEnd/>
            <a:tailEnd/>
          </a:ln>
        </p:spPr>
      </p:pic>
      <p:sp>
        <p:nvSpPr>
          <p:cNvPr id="125955" name="CasellaDiTesto 2"/>
          <p:cNvSpPr txBox="1">
            <a:spLocks noChangeArrowheads="1"/>
          </p:cNvSpPr>
          <p:nvPr/>
        </p:nvSpPr>
        <p:spPr bwMode="auto">
          <a:xfrm>
            <a:off x="611188" y="5229225"/>
            <a:ext cx="8281987" cy="1077913"/>
          </a:xfrm>
          <a:prstGeom prst="rect">
            <a:avLst/>
          </a:prstGeom>
          <a:noFill/>
          <a:ln w="9525">
            <a:noFill/>
            <a:miter lim="800000"/>
            <a:headEnd/>
            <a:tailEnd/>
          </a:ln>
        </p:spPr>
        <p:txBody>
          <a:bodyPr>
            <a:spAutoFit/>
          </a:bodyPr>
          <a:lstStyle/>
          <a:p>
            <a:pPr algn="ctr"/>
            <a:r>
              <a:rPr lang="it-IT" sz="3200">
                <a:solidFill>
                  <a:schemeClr val="bg1"/>
                </a:solidFill>
              </a:rPr>
              <a:t>Palazzo Jacopo da Brescia</a:t>
            </a:r>
          </a:p>
          <a:p>
            <a:pPr algn="ctr"/>
            <a:r>
              <a:rPr lang="it-IT" sz="3200">
                <a:solidFill>
                  <a:schemeClr val="bg1"/>
                </a:solidFill>
              </a:rPr>
              <a:t>(medico di Leone X), demolito nel 1937</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http://ruggeroremaforte.wikidot.com/local--files/storia-dell-arte-4/Progetti%20di%20San%20Pietro%20in%20Vaticano%20copia.jpg"/>
          <p:cNvPicPr>
            <a:picLocks noChangeAspect="1" noChangeArrowheads="1"/>
          </p:cNvPicPr>
          <p:nvPr/>
        </p:nvPicPr>
        <p:blipFill>
          <a:blip r:embed="rId2" cstate="print"/>
          <a:srcRect/>
          <a:stretch>
            <a:fillRect/>
          </a:stretch>
        </p:blipFill>
        <p:spPr bwMode="auto">
          <a:xfrm>
            <a:off x="34925" y="1196975"/>
            <a:ext cx="8974138"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https://upload.wikimedia.org/wikipedia/it/1/1f/Villa_Madama_Vasi.jpg.jpg"/>
          <p:cNvPicPr>
            <a:picLocks noChangeAspect="1" noChangeArrowheads="1"/>
          </p:cNvPicPr>
          <p:nvPr/>
        </p:nvPicPr>
        <p:blipFill>
          <a:blip r:embed="rId2" cstate="print"/>
          <a:srcRect/>
          <a:stretch>
            <a:fillRect/>
          </a:stretch>
        </p:blipFill>
        <p:spPr bwMode="auto">
          <a:xfrm>
            <a:off x="468313" y="692150"/>
            <a:ext cx="8280400" cy="5264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http://static.panoramio.com/photos/large/9469284.jpg"/>
          <p:cNvPicPr>
            <a:picLocks noChangeAspect="1" noChangeArrowheads="1"/>
          </p:cNvPicPr>
          <p:nvPr/>
        </p:nvPicPr>
        <p:blipFill>
          <a:blip r:embed="rId2" cstate="print"/>
          <a:srcRect l="4601" t="3572" r="4926" b="3568"/>
          <a:stretch>
            <a:fillRect/>
          </a:stretch>
        </p:blipFill>
        <p:spPr bwMode="auto">
          <a:xfrm>
            <a:off x="2338388" y="549275"/>
            <a:ext cx="4465637" cy="5903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4" descr="http://3.bp.blogspot.com/-MkmGqJbVxOo/TcOcJjYOwyI/AAAAAAAAEB8/R8x7eY3dXdk/s1600/Ezechiele.jpg"/>
          <p:cNvPicPr>
            <a:picLocks noChangeAspect="1" noChangeArrowheads="1"/>
          </p:cNvPicPr>
          <p:nvPr/>
        </p:nvPicPr>
        <p:blipFill>
          <a:blip r:embed="rId2" cstate="print"/>
          <a:srcRect/>
          <a:stretch>
            <a:fillRect/>
          </a:stretch>
        </p:blipFill>
        <p:spPr bwMode="auto">
          <a:xfrm>
            <a:off x="684213" y="188913"/>
            <a:ext cx="4540250" cy="6335712"/>
          </a:xfrm>
          <a:prstGeom prst="rect">
            <a:avLst/>
          </a:prstGeom>
          <a:noFill/>
          <a:ln w="9525">
            <a:noFill/>
            <a:miter lim="800000"/>
            <a:headEnd/>
            <a:tailEnd/>
          </a:ln>
        </p:spPr>
      </p:pic>
      <p:sp>
        <p:nvSpPr>
          <p:cNvPr id="130051" name="CasellaDiTesto 2"/>
          <p:cNvSpPr txBox="1">
            <a:spLocks noChangeArrowheads="1"/>
          </p:cNvSpPr>
          <p:nvPr/>
        </p:nvSpPr>
        <p:spPr bwMode="auto">
          <a:xfrm>
            <a:off x="5724525" y="115888"/>
            <a:ext cx="2951163" cy="6494462"/>
          </a:xfrm>
          <a:prstGeom prst="rect">
            <a:avLst/>
          </a:prstGeom>
          <a:noFill/>
          <a:ln w="9525">
            <a:noFill/>
            <a:miter lim="800000"/>
            <a:headEnd/>
            <a:tailEnd/>
          </a:ln>
        </p:spPr>
        <p:txBody>
          <a:bodyPr>
            <a:spAutoFit/>
          </a:bodyPr>
          <a:lstStyle/>
          <a:p>
            <a:pPr algn="ctr"/>
            <a:r>
              <a:rPr lang="it-IT" sz="3200">
                <a:solidFill>
                  <a:schemeClr val="bg1"/>
                </a:solidFill>
              </a:rPr>
              <a:t>Visione di Ezechiele</a:t>
            </a:r>
          </a:p>
          <a:p>
            <a:pPr algn="ctr"/>
            <a:endParaRPr lang="it-IT" sz="3200">
              <a:solidFill>
                <a:schemeClr val="bg1"/>
              </a:solidFill>
            </a:endParaRPr>
          </a:p>
          <a:p>
            <a:pPr algn="ctr"/>
            <a:r>
              <a:rPr lang="it-IT" sz="3200">
                <a:solidFill>
                  <a:schemeClr val="bg1"/>
                </a:solidFill>
              </a:rPr>
              <a:t>1517-18</a:t>
            </a:r>
          </a:p>
          <a:p>
            <a:pPr algn="ctr"/>
            <a:endParaRPr lang="it-IT" sz="3200">
              <a:solidFill>
                <a:schemeClr val="bg1"/>
              </a:solidFill>
            </a:endParaRPr>
          </a:p>
          <a:p>
            <a:pPr algn="ctr"/>
            <a:r>
              <a:rPr lang="it-IT" sz="3200">
                <a:solidFill>
                  <a:schemeClr val="bg1"/>
                </a:solidFill>
              </a:rPr>
              <a:t>Firenze</a:t>
            </a:r>
          </a:p>
          <a:p>
            <a:pPr algn="ctr"/>
            <a:endParaRPr lang="it-IT" sz="3200">
              <a:solidFill>
                <a:schemeClr val="bg1"/>
              </a:solidFill>
            </a:endParaRPr>
          </a:p>
          <a:p>
            <a:pPr algn="ctr"/>
            <a:r>
              <a:rPr lang="it-IT" sz="3200" i="1">
                <a:solidFill>
                  <a:schemeClr val="bg1"/>
                </a:solidFill>
              </a:rPr>
              <a:t>Un Cristo ad uso di Giove in cielo e d’attorno i quattro Evangelisti</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https://s-media-cache-ak0.pinimg.com/736x/4b/0a/86/4b0a860646251574def90ac2e89f6853.jpg"/>
          <p:cNvPicPr>
            <a:picLocks noChangeAspect="1" noChangeArrowheads="1"/>
          </p:cNvPicPr>
          <p:nvPr/>
        </p:nvPicPr>
        <p:blipFill>
          <a:blip r:embed="rId2" cstate="print"/>
          <a:srcRect/>
          <a:stretch>
            <a:fillRect/>
          </a:stretch>
        </p:blipFill>
        <p:spPr bwMode="auto">
          <a:xfrm>
            <a:off x="827088" y="476250"/>
            <a:ext cx="4648200" cy="5715000"/>
          </a:xfrm>
          <a:prstGeom prst="rect">
            <a:avLst/>
          </a:prstGeom>
          <a:noFill/>
          <a:ln w="9525">
            <a:noFill/>
            <a:miter lim="800000"/>
            <a:headEnd/>
            <a:tailEnd/>
          </a:ln>
        </p:spPr>
      </p:pic>
      <p:sp>
        <p:nvSpPr>
          <p:cNvPr id="131075" name="CasellaDiTesto 2"/>
          <p:cNvSpPr txBox="1">
            <a:spLocks noChangeArrowheads="1"/>
          </p:cNvSpPr>
          <p:nvPr/>
        </p:nvSpPr>
        <p:spPr bwMode="auto">
          <a:xfrm>
            <a:off x="5724525" y="669925"/>
            <a:ext cx="2951163" cy="3046413"/>
          </a:xfrm>
          <a:prstGeom prst="rect">
            <a:avLst/>
          </a:prstGeom>
          <a:noFill/>
          <a:ln w="9525">
            <a:noFill/>
            <a:miter lim="800000"/>
            <a:headEnd/>
            <a:tailEnd/>
          </a:ln>
        </p:spPr>
        <p:txBody>
          <a:bodyPr>
            <a:spAutoFit/>
          </a:bodyPr>
          <a:lstStyle/>
          <a:p>
            <a:pPr algn="ctr"/>
            <a:r>
              <a:rPr lang="it-IT" sz="3200">
                <a:solidFill>
                  <a:schemeClr val="bg1"/>
                </a:solidFill>
              </a:rPr>
              <a:t>Peter Paul Rubens</a:t>
            </a:r>
          </a:p>
          <a:p>
            <a:pPr algn="ctr"/>
            <a:endParaRPr lang="it-IT" sz="3200" i="1">
              <a:solidFill>
                <a:schemeClr val="bg1"/>
              </a:solidFill>
            </a:endParaRPr>
          </a:p>
          <a:p>
            <a:pPr algn="ctr"/>
            <a:r>
              <a:rPr lang="it-IT" sz="3200">
                <a:solidFill>
                  <a:schemeClr val="bg1"/>
                </a:solidFill>
              </a:rPr>
              <a:t>1600 circa</a:t>
            </a:r>
          </a:p>
          <a:p>
            <a:pPr algn="ctr"/>
            <a:endParaRPr lang="it-IT" sz="3200">
              <a:solidFill>
                <a:schemeClr val="bg1"/>
              </a:solidFill>
            </a:endParaRPr>
          </a:p>
          <a:p>
            <a:pPr algn="ctr"/>
            <a:r>
              <a:rPr lang="it-IT" sz="3200">
                <a:solidFill>
                  <a:schemeClr val="bg1"/>
                </a:solidFill>
              </a:rPr>
              <a:t>Firenze</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ttangolo 2"/>
          <p:cNvSpPr>
            <a:spLocks noChangeArrowheads="1"/>
          </p:cNvSpPr>
          <p:nvPr/>
        </p:nvSpPr>
        <p:spPr bwMode="auto">
          <a:xfrm>
            <a:off x="684213" y="328613"/>
            <a:ext cx="8280400" cy="954087"/>
          </a:xfrm>
          <a:prstGeom prst="rect">
            <a:avLst/>
          </a:prstGeom>
          <a:noFill/>
          <a:ln w="9525">
            <a:noFill/>
            <a:miter lim="800000"/>
            <a:headEnd/>
            <a:tailEnd/>
          </a:ln>
        </p:spPr>
        <p:txBody>
          <a:bodyPr>
            <a:spAutoFit/>
          </a:bodyPr>
          <a:lstStyle/>
          <a:p>
            <a:pPr algn="ctr"/>
            <a:r>
              <a:rPr lang="it-IT" sz="2800" b="1">
                <a:solidFill>
                  <a:schemeClr val="bg1"/>
                </a:solidFill>
              </a:rPr>
              <a:t>La competizione con Sebastiano del Piombo per Giulio de’ Medici (1518-19)</a:t>
            </a:r>
          </a:p>
        </p:txBody>
      </p:sp>
      <p:pic>
        <p:nvPicPr>
          <p:cNvPr id="132099" name="Picture 2" descr="Resurrezione di Lazzaro"/>
          <p:cNvPicPr>
            <a:picLocks noChangeAspect="1" noChangeArrowheads="1"/>
          </p:cNvPicPr>
          <p:nvPr/>
        </p:nvPicPr>
        <p:blipFill>
          <a:blip r:embed="rId2" cstate="print">
            <a:lum bright="10000" contrast="10000"/>
          </a:blip>
          <a:srcRect/>
          <a:stretch>
            <a:fillRect/>
          </a:stretch>
        </p:blipFill>
        <p:spPr bwMode="auto">
          <a:xfrm>
            <a:off x="2843213" y="1341438"/>
            <a:ext cx="3914775"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https://upload.wikimedia.org/wikipedia/commons/5/51/Transfiguration_Raphael.jpg"/>
          <p:cNvPicPr>
            <a:picLocks noChangeAspect="1" noChangeArrowheads="1"/>
          </p:cNvPicPr>
          <p:nvPr/>
        </p:nvPicPr>
        <p:blipFill>
          <a:blip r:embed="rId2" cstate="print"/>
          <a:srcRect/>
          <a:stretch>
            <a:fillRect/>
          </a:stretch>
        </p:blipFill>
        <p:spPr bwMode="auto">
          <a:xfrm>
            <a:off x="179388" y="260350"/>
            <a:ext cx="4105275" cy="6191250"/>
          </a:xfrm>
          <a:prstGeom prst="rect">
            <a:avLst/>
          </a:prstGeom>
          <a:noFill/>
          <a:ln w="9525">
            <a:noFill/>
            <a:miter lim="800000"/>
            <a:headEnd/>
            <a:tailEnd/>
          </a:ln>
        </p:spPr>
      </p:pic>
      <p:sp>
        <p:nvSpPr>
          <p:cNvPr id="133123" name="Rettangolo 2"/>
          <p:cNvSpPr>
            <a:spLocks noChangeArrowheads="1"/>
          </p:cNvSpPr>
          <p:nvPr/>
        </p:nvSpPr>
        <p:spPr bwMode="auto">
          <a:xfrm>
            <a:off x="4392613" y="328613"/>
            <a:ext cx="4572000" cy="6124575"/>
          </a:xfrm>
          <a:prstGeom prst="rect">
            <a:avLst/>
          </a:prstGeom>
          <a:noFill/>
          <a:ln w="9525">
            <a:noFill/>
            <a:miter lim="800000"/>
            <a:headEnd/>
            <a:tailEnd/>
          </a:ln>
        </p:spPr>
        <p:txBody>
          <a:bodyPr>
            <a:spAutoFit/>
          </a:bodyPr>
          <a:lstStyle/>
          <a:p>
            <a:pPr algn="just"/>
            <a:r>
              <a:rPr lang="it-IT" sz="2800">
                <a:solidFill>
                  <a:schemeClr val="bg1"/>
                </a:solidFill>
              </a:rPr>
              <a:t>Si vede condotto un giovanetto spiritato acciò che Cristo sceso del monte lo liberi, il quale giovanetto mentre che con attitudine scontorta si prostende gridando e stralunando gli occhi, mostra il suo patire dentro nella carne, nelle vene e ne’ polsi contaminati dalla malignità dello spirto e con pallida incarnazione fa quel gesto forzato e pauroso.</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asellaDiTesto 2"/>
          <p:cNvSpPr txBox="1">
            <a:spLocks noChangeArrowheads="1"/>
          </p:cNvSpPr>
          <p:nvPr/>
        </p:nvSpPr>
        <p:spPr bwMode="auto">
          <a:xfrm>
            <a:off x="250825" y="1236663"/>
            <a:ext cx="8642350" cy="3416300"/>
          </a:xfrm>
          <a:prstGeom prst="rect">
            <a:avLst/>
          </a:prstGeom>
          <a:noFill/>
          <a:ln w="9525">
            <a:noFill/>
            <a:miter lim="800000"/>
            <a:headEnd/>
            <a:tailEnd/>
          </a:ln>
        </p:spPr>
        <p:txBody>
          <a:bodyPr>
            <a:spAutoFit/>
          </a:bodyPr>
          <a:lstStyle/>
          <a:p>
            <a:pPr algn="just"/>
            <a:r>
              <a:rPr lang="it-IT" sz="3600">
                <a:solidFill>
                  <a:schemeClr val="bg1"/>
                </a:solidFill>
              </a:rPr>
              <a:t>È cosa notabilissima che, studiando Raffaello la maniera di Pietro, la imitò così a punto et in tutte le cose che i suo’ ritratti non si conoscevano dagl’originali del maestro e fra le cose sue e di Pietro non si sapeva certo discernere.</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https://upload.wikimedia.org/wikipedia/commons/5/51/Transfiguration_Raphael.jpg"/>
          <p:cNvPicPr>
            <a:picLocks noChangeAspect="1" noChangeArrowheads="1"/>
          </p:cNvPicPr>
          <p:nvPr/>
        </p:nvPicPr>
        <p:blipFill>
          <a:blip r:embed="rId2" cstate="print"/>
          <a:srcRect t="46431"/>
          <a:stretch>
            <a:fillRect/>
          </a:stretch>
        </p:blipFill>
        <p:spPr bwMode="auto">
          <a:xfrm>
            <a:off x="1042988" y="549275"/>
            <a:ext cx="7129462" cy="575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http://www.arteworld.it/wp-content/uploads/2013/02/Sala-dei-giganti-1.jpg"/>
          <p:cNvPicPr>
            <a:picLocks noChangeAspect="1" noChangeArrowheads="1"/>
          </p:cNvPicPr>
          <p:nvPr/>
        </p:nvPicPr>
        <p:blipFill>
          <a:blip r:embed="rId2" cstate="print"/>
          <a:srcRect/>
          <a:stretch>
            <a:fillRect/>
          </a:stretch>
        </p:blipFill>
        <p:spPr bwMode="auto">
          <a:xfrm>
            <a:off x="2339975" y="260350"/>
            <a:ext cx="465772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File:Jean auguste dominique ingres raphael and the fornarina.jpg"/>
          <p:cNvPicPr>
            <a:picLocks noChangeAspect="1" noChangeArrowheads="1"/>
          </p:cNvPicPr>
          <p:nvPr/>
        </p:nvPicPr>
        <p:blipFill>
          <a:blip r:embed="rId2" cstate="print"/>
          <a:srcRect/>
          <a:stretch>
            <a:fillRect/>
          </a:stretch>
        </p:blipFill>
        <p:spPr bwMode="auto">
          <a:xfrm>
            <a:off x="1979613" y="620713"/>
            <a:ext cx="4648200" cy="570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https://upload.wikimedia.org/wikipedia/commons/f/f4/La_Fornarina_di_Raffaello_Sanzio.jpg"/>
          <p:cNvPicPr>
            <a:picLocks noChangeAspect="1" noChangeArrowheads="1"/>
          </p:cNvPicPr>
          <p:nvPr/>
        </p:nvPicPr>
        <p:blipFill>
          <a:blip r:embed="rId2" cstate="print"/>
          <a:srcRect/>
          <a:stretch>
            <a:fillRect/>
          </a:stretch>
        </p:blipFill>
        <p:spPr bwMode="auto">
          <a:xfrm>
            <a:off x="755650" y="333375"/>
            <a:ext cx="4229100" cy="6048375"/>
          </a:xfrm>
          <a:prstGeom prst="rect">
            <a:avLst/>
          </a:prstGeom>
          <a:noFill/>
          <a:ln w="9525">
            <a:noFill/>
            <a:miter lim="800000"/>
            <a:headEnd/>
            <a:tailEnd/>
          </a:ln>
        </p:spPr>
      </p:pic>
      <p:pic>
        <p:nvPicPr>
          <p:cNvPr id="137219" name="Picture 2" descr="https://upload.wikimedia.org/wikipedia/commons/thumb/c/c8/Fornarina_03.jpg/800px-Fornarina_03.jpg"/>
          <p:cNvPicPr>
            <a:picLocks noChangeAspect="1" noChangeArrowheads="1"/>
          </p:cNvPicPr>
          <p:nvPr/>
        </p:nvPicPr>
        <p:blipFill>
          <a:blip r:embed="rId3" cstate="print"/>
          <a:srcRect l="55727" t="72691" r="10628"/>
          <a:stretch>
            <a:fillRect/>
          </a:stretch>
        </p:blipFill>
        <p:spPr bwMode="auto">
          <a:xfrm>
            <a:off x="4870450" y="2133600"/>
            <a:ext cx="4022725" cy="2360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http://www.piuchepuoi.it/assets/uploads/2013/08/angeli.jpg"/>
          <p:cNvPicPr>
            <a:picLocks noChangeAspect="1" noChangeArrowheads="1"/>
          </p:cNvPicPr>
          <p:nvPr/>
        </p:nvPicPr>
        <p:blipFill>
          <a:blip r:embed="rId2" cstate="print"/>
          <a:srcRect/>
          <a:stretch>
            <a:fillRect/>
          </a:stretch>
        </p:blipFill>
        <p:spPr bwMode="auto">
          <a:xfrm>
            <a:off x="1116013" y="1125538"/>
            <a:ext cx="6943725" cy="424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https://upload.wikimedia.org/wikipedia/commons/5/5b/Lire_500000_(Raffaello_Sanzio).JPG"/>
          <p:cNvPicPr>
            <a:picLocks noChangeAspect="1" noChangeArrowheads="1"/>
          </p:cNvPicPr>
          <p:nvPr/>
        </p:nvPicPr>
        <p:blipFill>
          <a:blip r:embed="rId2" cstate="print"/>
          <a:srcRect/>
          <a:stretch>
            <a:fillRect/>
          </a:stretch>
        </p:blipFill>
        <p:spPr bwMode="auto">
          <a:xfrm>
            <a:off x="179388" y="765175"/>
            <a:ext cx="5413375" cy="5543550"/>
          </a:xfrm>
          <a:prstGeom prst="rect">
            <a:avLst/>
          </a:prstGeom>
          <a:noFill/>
          <a:ln w="9525">
            <a:noFill/>
            <a:miter lim="800000"/>
            <a:headEnd/>
            <a:tailEnd/>
          </a:ln>
        </p:spPr>
      </p:pic>
      <p:sp>
        <p:nvSpPr>
          <p:cNvPr id="3" name="CasellaDiTesto 2"/>
          <p:cNvSpPr txBox="1">
            <a:spLocks noChangeArrowheads="1"/>
          </p:cNvSpPr>
          <p:nvPr/>
        </p:nvSpPr>
        <p:spPr bwMode="auto">
          <a:xfrm>
            <a:off x="5651500" y="1557338"/>
            <a:ext cx="3168650" cy="2554287"/>
          </a:xfrm>
          <a:prstGeom prst="rect">
            <a:avLst/>
          </a:prstGeom>
          <a:noFill/>
          <a:ln w="9525">
            <a:noFill/>
            <a:miter lim="800000"/>
            <a:headEnd/>
            <a:tailEnd/>
          </a:ln>
        </p:spPr>
        <p:txBody>
          <a:bodyPr>
            <a:spAutoFit/>
          </a:bodyPr>
          <a:lstStyle/>
          <a:p>
            <a:pPr algn="ctr"/>
            <a:r>
              <a:rPr lang="it-IT" sz="4000">
                <a:solidFill>
                  <a:schemeClr val="bg1"/>
                </a:solidFill>
              </a:rPr>
              <a:t>Grazie per l’attenzione e</a:t>
            </a:r>
          </a:p>
          <a:p>
            <a:pPr algn="ctr"/>
            <a:r>
              <a:rPr lang="it-IT" sz="4000">
                <a:solidFill>
                  <a:schemeClr val="bg1"/>
                </a:solidFill>
              </a:rPr>
              <a:t>arrivederci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1+#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www.pitturaomnia.com/rivista_pittura_i0007dd.jpg"/>
          <p:cNvPicPr>
            <a:picLocks noChangeAspect="1" noChangeArrowheads="1"/>
          </p:cNvPicPr>
          <p:nvPr/>
        </p:nvPicPr>
        <p:blipFill>
          <a:blip r:embed="rId2" cstate="print"/>
          <a:srcRect/>
          <a:stretch>
            <a:fillRect/>
          </a:stretch>
        </p:blipFill>
        <p:spPr bwMode="auto">
          <a:xfrm>
            <a:off x="2627313" y="404813"/>
            <a:ext cx="413385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https://upload.wikimedia.org/wikipedia/commons/0/05/Raffaello,_studio_per_la_pala_baglioni_03.jpg"/>
          <p:cNvPicPr>
            <a:picLocks noChangeAspect="1" noChangeArrowheads="1"/>
          </p:cNvPicPr>
          <p:nvPr/>
        </p:nvPicPr>
        <p:blipFill>
          <a:blip r:embed="rId2" cstate="print"/>
          <a:srcRect/>
          <a:stretch>
            <a:fillRect/>
          </a:stretch>
        </p:blipFill>
        <p:spPr bwMode="auto">
          <a:xfrm>
            <a:off x="1403350" y="404813"/>
            <a:ext cx="630555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Madonna di Casa Santi"/>
          <p:cNvPicPr>
            <a:picLocks noChangeAspect="1" noChangeArrowheads="1"/>
          </p:cNvPicPr>
          <p:nvPr/>
        </p:nvPicPr>
        <p:blipFill>
          <a:blip r:embed="rId2" cstate="print"/>
          <a:srcRect/>
          <a:stretch>
            <a:fillRect/>
          </a:stretch>
        </p:blipFill>
        <p:spPr bwMode="auto">
          <a:xfrm>
            <a:off x="468313" y="836613"/>
            <a:ext cx="3705225" cy="5229225"/>
          </a:xfrm>
          <a:prstGeom prst="rect">
            <a:avLst/>
          </a:prstGeom>
          <a:noFill/>
          <a:ln w="9525">
            <a:noFill/>
            <a:miter lim="800000"/>
            <a:headEnd/>
            <a:tailEnd/>
          </a:ln>
        </p:spPr>
      </p:pic>
      <p:pic>
        <p:nvPicPr>
          <p:cNvPr id="17411" name="Picture 2" descr="Resurrezione di Cristo"/>
          <p:cNvPicPr>
            <a:picLocks noChangeAspect="1" noChangeArrowheads="1"/>
          </p:cNvPicPr>
          <p:nvPr/>
        </p:nvPicPr>
        <p:blipFill>
          <a:blip r:embed="rId3" cstate="print"/>
          <a:srcRect/>
          <a:stretch>
            <a:fillRect/>
          </a:stretch>
        </p:blipFill>
        <p:spPr bwMode="auto">
          <a:xfrm>
            <a:off x="4524375" y="792163"/>
            <a:ext cx="4295775"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upload.wikimedia.org/wikipedia/commons/c/c4/PalaOddiRaffaello.jpg"/>
          <p:cNvPicPr>
            <a:picLocks noChangeAspect="1" noChangeArrowheads="1"/>
          </p:cNvPicPr>
          <p:nvPr/>
        </p:nvPicPr>
        <p:blipFill>
          <a:blip r:embed="rId2" cstate="print"/>
          <a:srcRect/>
          <a:stretch>
            <a:fillRect/>
          </a:stretch>
        </p:blipFill>
        <p:spPr bwMode="auto">
          <a:xfrm>
            <a:off x="608013" y="404813"/>
            <a:ext cx="3676650" cy="6048375"/>
          </a:xfrm>
          <a:prstGeom prst="rect">
            <a:avLst/>
          </a:prstGeom>
          <a:noFill/>
          <a:ln w="9525">
            <a:noFill/>
            <a:miter lim="800000"/>
            <a:headEnd/>
            <a:tailEnd/>
          </a:ln>
        </p:spPr>
      </p:pic>
      <p:pic>
        <p:nvPicPr>
          <p:cNvPr id="18435" name="Picture 6" descr="Stendardo della Trinità"/>
          <p:cNvPicPr>
            <a:picLocks noChangeAspect="1" noChangeArrowheads="1"/>
          </p:cNvPicPr>
          <p:nvPr/>
        </p:nvPicPr>
        <p:blipFill>
          <a:blip r:embed="rId3" cstate="print"/>
          <a:srcRect/>
          <a:stretch>
            <a:fillRect/>
          </a:stretch>
        </p:blipFill>
        <p:spPr bwMode="auto">
          <a:xfrm>
            <a:off x="5148263" y="404813"/>
            <a:ext cx="3240087" cy="607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Crocefissione"/>
          <p:cNvPicPr>
            <a:picLocks noChangeAspect="1" noChangeArrowheads="1"/>
          </p:cNvPicPr>
          <p:nvPr/>
        </p:nvPicPr>
        <p:blipFill>
          <a:blip r:embed="rId2" cstate="print"/>
          <a:srcRect/>
          <a:stretch>
            <a:fillRect/>
          </a:stretch>
        </p:blipFill>
        <p:spPr bwMode="auto">
          <a:xfrm>
            <a:off x="468313" y="87313"/>
            <a:ext cx="4005262" cy="6726237"/>
          </a:xfrm>
          <a:prstGeom prst="rect">
            <a:avLst/>
          </a:prstGeom>
          <a:noFill/>
          <a:ln w="9525">
            <a:noFill/>
            <a:miter lim="800000"/>
            <a:headEnd/>
            <a:tailEnd/>
          </a:ln>
        </p:spPr>
      </p:pic>
      <p:sp>
        <p:nvSpPr>
          <p:cNvPr id="19459" name="CasellaDiTesto 2"/>
          <p:cNvSpPr txBox="1">
            <a:spLocks noChangeArrowheads="1"/>
          </p:cNvSpPr>
          <p:nvPr/>
        </p:nvSpPr>
        <p:spPr bwMode="auto">
          <a:xfrm>
            <a:off x="4932363" y="420688"/>
            <a:ext cx="3960812" cy="3046412"/>
          </a:xfrm>
          <a:prstGeom prst="rect">
            <a:avLst/>
          </a:prstGeom>
          <a:noFill/>
          <a:ln w="9525">
            <a:noFill/>
            <a:miter lim="800000"/>
            <a:headEnd/>
            <a:tailEnd/>
          </a:ln>
        </p:spPr>
        <p:txBody>
          <a:bodyPr>
            <a:spAutoFit/>
          </a:bodyPr>
          <a:lstStyle/>
          <a:p>
            <a:pPr algn="ctr"/>
            <a:r>
              <a:rPr lang="it-IT" sz="3200">
                <a:solidFill>
                  <a:schemeClr val="bg1"/>
                </a:solidFill>
              </a:rPr>
              <a:t>Crocefissione Mond</a:t>
            </a:r>
          </a:p>
          <a:p>
            <a:pPr algn="ctr"/>
            <a:endParaRPr lang="it-IT" sz="3200">
              <a:solidFill>
                <a:schemeClr val="bg1"/>
              </a:solidFill>
            </a:endParaRPr>
          </a:p>
          <a:p>
            <a:pPr algn="ctr"/>
            <a:r>
              <a:rPr lang="it-IT" sz="3200">
                <a:solidFill>
                  <a:schemeClr val="bg1"/>
                </a:solidFill>
              </a:rPr>
              <a:t>Già in S. Domenico a Città di Castello</a:t>
            </a:r>
          </a:p>
          <a:p>
            <a:pPr algn="ctr"/>
            <a:endParaRPr lang="it-IT" sz="3200">
              <a:solidFill>
                <a:schemeClr val="bg1"/>
              </a:solidFill>
            </a:endParaRPr>
          </a:p>
          <a:p>
            <a:pPr algn="ctr"/>
            <a:r>
              <a:rPr lang="it-IT" sz="3200">
                <a:solidFill>
                  <a:schemeClr val="bg1"/>
                </a:solidFill>
              </a:rPr>
              <a:t>1501-02</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canvasreplicas.com/images/Madonna%20Connestabile%20Raffaello%20Raphael%20Sanzio.jpg"/>
          <p:cNvPicPr>
            <a:picLocks noChangeAspect="1" noChangeArrowheads="1"/>
          </p:cNvPicPr>
          <p:nvPr/>
        </p:nvPicPr>
        <p:blipFill>
          <a:blip r:embed="rId2" cstate="print"/>
          <a:srcRect/>
          <a:stretch>
            <a:fillRect/>
          </a:stretch>
        </p:blipFill>
        <p:spPr bwMode="auto">
          <a:xfrm>
            <a:off x="2268538" y="404813"/>
            <a:ext cx="4686300" cy="4562475"/>
          </a:xfrm>
          <a:prstGeom prst="rect">
            <a:avLst/>
          </a:prstGeom>
          <a:noFill/>
          <a:ln w="9525">
            <a:noFill/>
            <a:miter lim="800000"/>
            <a:headEnd/>
            <a:tailEnd/>
          </a:ln>
        </p:spPr>
      </p:pic>
      <p:sp>
        <p:nvSpPr>
          <p:cNvPr id="20483" name="CasellaDiTesto 4"/>
          <p:cNvSpPr txBox="1">
            <a:spLocks noChangeArrowheads="1"/>
          </p:cNvSpPr>
          <p:nvPr/>
        </p:nvSpPr>
        <p:spPr bwMode="auto">
          <a:xfrm>
            <a:off x="1763713" y="5732463"/>
            <a:ext cx="6840537" cy="585787"/>
          </a:xfrm>
          <a:prstGeom prst="rect">
            <a:avLst/>
          </a:prstGeom>
          <a:noFill/>
          <a:ln w="9525">
            <a:noFill/>
            <a:miter lim="800000"/>
            <a:headEnd/>
            <a:tailEnd/>
          </a:ln>
        </p:spPr>
        <p:txBody>
          <a:bodyPr>
            <a:spAutoFit/>
          </a:bodyPr>
          <a:lstStyle/>
          <a:p>
            <a:r>
              <a:rPr lang="it-IT" sz="3200">
                <a:solidFill>
                  <a:schemeClr val="bg1"/>
                </a:solidFill>
              </a:rPr>
              <a:t>Madonna Conestabile, Ermitage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asellaDiTesto 2"/>
          <p:cNvSpPr txBox="1">
            <a:spLocks noChangeArrowheads="1"/>
          </p:cNvSpPr>
          <p:nvPr/>
        </p:nvSpPr>
        <p:spPr bwMode="auto">
          <a:xfrm>
            <a:off x="179388" y="41275"/>
            <a:ext cx="8713787" cy="6556375"/>
          </a:xfrm>
          <a:prstGeom prst="rect">
            <a:avLst/>
          </a:prstGeom>
          <a:noFill/>
          <a:ln w="9525">
            <a:noFill/>
            <a:miter lim="800000"/>
            <a:headEnd/>
            <a:tailEnd/>
          </a:ln>
        </p:spPr>
        <p:txBody>
          <a:bodyPr>
            <a:spAutoFit/>
          </a:bodyPr>
          <a:lstStyle/>
          <a:p>
            <a:pPr algn="just"/>
            <a:r>
              <a:rPr lang="it-IT" sz="2800">
                <a:solidFill>
                  <a:schemeClr val="bg1"/>
                </a:solidFill>
                <a:latin typeface="Calibri" pitchFamily="34" charset="0"/>
              </a:rPr>
              <a:t>Quanto largo e benigno si dimostri talora il cielo nell’accumulare in una persona sola l’infinite richezze de’ suoi tesori e tutte quelle grazie e’ più rari doni che in lungo spazio di tempo suol compartire fra molti individui, chiaramente poté vedersi nel non meno eccellente che grazioso Raffael Sanzio da Urbino.</a:t>
            </a:r>
          </a:p>
          <a:p>
            <a:pPr algn="just"/>
            <a:r>
              <a:rPr lang="it-IT" sz="2800">
                <a:solidFill>
                  <a:schemeClr val="bg1"/>
                </a:solidFill>
                <a:latin typeface="Calibri" pitchFamily="34" charset="0"/>
              </a:rPr>
              <a:t>Il quale fu dalla natura dotato di tutta quella modestia e bontà che suole alcuna volta vedersi in coloro che più degl’altri hanno a una certa umanità di natura gentile aggiunto un ornamento bellissimo d’una graziata affabilità, che sempre suol mostrarsi dolce e piacevole con ogni sorte di persone et in qualunche maniera di cose. Di costui fece dono al mondo la natura quando vinta dall’arte, per mano di Michelagnolo Buonarroti, volle in Raffaello esser vinta dall’arte e dai costumi insieme.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upload.wikimedia.org/wikipedia/commons/thumb/e/ef/Citt%C3%A0_di_castello%2C_san_francesco%2C_interno_06_cappella_sposalizio_della_vergine_di_raffaello.JPG/800px-Citt%C3%A0_di_castello%2C_san_francesco%2C_interno_06_cappella_sposalizio_della_vergine_di_raffaello.JPG"/>
          <p:cNvPicPr>
            <a:picLocks noChangeAspect="1" noChangeArrowheads="1"/>
          </p:cNvPicPr>
          <p:nvPr/>
        </p:nvPicPr>
        <p:blipFill>
          <a:blip r:embed="rId2" cstate="print"/>
          <a:srcRect/>
          <a:stretch>
            <a:fillRect/>
          </a:stretch>
        </p:blipFill>
        <p:spPr bwMode="auto">
          <a:xfrm>
            <a:off x="395288" y="404813"/>
            <a:ext cx="4608512" cy="6140450"/>
          </a:xfrm>
          <a:prstGeom prst="rect">
            <a:avLst/>
          </a:prstGeom>
          <a:noFill/>
          <a:ln w="9525">
            <a:noFill/>
            <a:miter lim="800000"/>
            <a:headEnd/>
            <a:tailEnd/>
          </a:ln>
        </p:spPr>
      </p:pic>
      <p:sp>
        <p:nvSpPr>
          <p:cNvPr id="21507" name="CasellaDiTesto 2"/>
          <p:cNvSpPr txBox="1">
            <a:spLocks noChangeArrowheads="1"/>
          </p:cNvSpPr>
          <p:nvPr/>
        </p:nvSpPr>
        <p:spPr bwMode="auto">
          <a:xfrm>
            <a:off x="5003800" y="620713"/>
            <a:ext cx="4140200" cy="2554287"/>
          </a:xfrm>
          <a:prstGeom prst="rect">
            <a:avLst/>
          </a:prstGeom>
          <a:noFill/>
          <a:ln w="9525">
            <a:noFill/>
            <a:miter lim="800000"/>
            <a:headEnd/>
            <a:tailEnd/>
          </a:ln>
        </p:spPr>
        <p:txBody>
          <a:bodyPr>
            <a:spAutoFit/>
          </a:bodyPr>
          <a:lstStyle/>
          <a:p>
            <a:pPr algn="ctr"/>
            <a:r>
              <a:rPr lang="it-IT" sz="3200">
                <a:solidFill>
                  <a:schemeClr val="bg1"/>
                </a:solidFill>
              </a:rPr>
              <a:t>Cappella Albizzini in S. Francesco a Città di Castello</a:t>
            </a:r>
          </a:p>
          <a:p>
            <a:pPr algn="ctr"/>
            <a:endParaRPr lang="it-IT" sz="3200">
              <a:solidFill>
                <a:schemeClr val="bg1"/>
              </a:solidFill>
            </a:endParaRPr>
          </a:p>
          <a:p>
            <a:pPr algn="ctr"/>
            <a:r>
              <a:rPr lang="it-IT" sz="3200">
                <a:solidFill>
                  <a:schemeClr val="bg1"/>
                </a:solidFill>
              </a:rPr>
              <a:t>1504</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https://upload.wikimedia.org/wikipedia/commons/0/06/Raffaello_-_Spozalizio_-_Web_Gallery_of_Art.jpg"/>
          <p:cNvPicPr>
            <a:picLocks noChangeAspect="1" noChangeArrowheads="1"/>
          </p:cNvPicPr>
          <p:nvPr/>
        </p:nvPicPr>
        <p:blipFill>
          <a:blip r:embed="rId2" cstate="print"/>
          <a:srcRect/>
          <a:stretch>
            <a:fillRect/>
          </a:stretch>
        </p:blipFill>
        <p:spPr bwMode="auto">
          <a:xfrm>
            <a:off x="684213" y="333375"/>
            <a:ext cx="4210050" cy="6048375"/>
          </a:xfrm>
          <a:prstGeom prst="rect">
            <a:avLst/>
          </a:prstGeom>
          <a:noFill/>
          <a:ln w="9525">
            <a:noFill/>
            <a:miter lim="800000"/>
            <a:headEnd/>
            <a:tailEnd/>
          </a:ln>
        </p:spPr>
      </p:pic>
      <p:sp>
        <p:nvSpPr>
          <p:cNvPr id="22531" name="CasellaDiTesto 3"/>
          <p:cNvSpPr txBox="1">
            <a:spLocks noChangeArrowheads="1"/>
          </p:cNvSpPr>
          <p:nvPr/>
        </p:nvSpPr>
        <p:spPr bwMode="auto">
          <a:xfrm>
            <a:off x="5003800" y="620713"/>
            <a:ext cx="4140200" cy="2062162"/>
          </a:xfrm>
          <a:prstGeom prst="rect">
            <a:avLst/>
          </a:prstGeom>
          <a:noFill/>
          <a:ln w="9525">
            <a:noFill/>
            <a:miter lim="800000"/>
            <a:headEnd/>
            <a:tailEnd/>
          </a:ln>
        </p:spPr>
        <p:txBody>
          <a:bodyPr>
            <a:spAutoFit/>
          </a:bodyPr>
          <a:lstStyle/>
          <a:p>
            <a:pPr algn="ctr"/>
            <a:r>
              <a:rPr lang="it-IT" sz="3200">
                <a:solidFill>
                  <a:schemeClr val="bg1"/>
                </a:solidFill>
              </a:rPr>
              <a:t>Sposalizio della Vergine</a:t>
            </a:r>
          </a:p>
          <a:p>
            <a:pPr algn="ctr"/>
            <a:endParaRPr lang="it-IT" sz="3200">
              <a:solidFill>
                <a:schemeClr val="bg1"/>
              </a:solidFill>
            </a:endParaRPr>
          </a:p>
          <a:p>
            <a:pPr algn="ctr"/>
            <a:r>
              <a:rPr lang="it-IT" sz="3200">
                <a:solidFill>
                  <a:schemeClr val="bg1"/>
                </a:solidFill>
              </a:rPr>
              <a:t>1504</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https://upload.wikimedia.org/wikipedia/commons/f/fd/Casamento_-_perugino1.jpg"/>
          <p:cNvPicPr>
            <a:picLocks noChangeAspect="1" noChangeArrowheads="1"/>
          </p:cNvPicPr>
          <p:nvPr/>
        </p:nvPicPr>
        <p:blipFill>
          <a:blip r:embed="rId2" cstate="print"/>
          <a:srcRect/>
          <a:stretch>
            <a:fillRect/>
          </a:stretch>
        </p:blipFill>
        <p:spPr bwMode="auto">
          <a:xfrm>
            <a:off x="2268538" y="333375"/>
            <a:ext cx="460057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onsegna delle chiavi"/>
          <p:cNvPicPr>
            <a:picLocks noChangeAspect="1" noChangeArrowheads="1"/>
          </p:cNvPicPr>
          <p:nvPr/>
        </p:nvPicPr>
        <p:blipFill>
          <a:blip r:embed="rId2" cstate="print"/>
          <a:srcRect/>
          <a:stretch>
            <a:fillRect/>
          </a:stretch>
        </p:blipFill>
        <p:spPr bwMode="auto">
          <a:xfrm>
            <a:off x="352425" y="792163"/>
            <a:ext cx="8467725"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bbefirst.com/wp-content/uploads/2014/03/sanpietroinmontorio.jpg"/>
          <p:cNvPicPr>
            <a:picLocks noChangeAspect="1" noChangeArrowheads="1"/>
          </p:cNvPicPr>
          <p:nvPr/>
        </p:nvPicPr>
        <p:blipFill>
          <a:blip r:embed="rId2" cstate="print"/>
          <a:srcRect/>
          <a:stretch>
            <a:fillRect/>
          </a:stretch>
        </p:blipFill>
        <p:spPr bwMode="auto">
          <a:xfrm>
            <a:off x="684213" y="404813"/>
            <a:ext cx="805815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wga.hu/art/r/raphael/1early/061gonza.jpg"/>
          <p:cNvPicPr>
            <a:picLocks noChangeAspect="1" noChangeArrowheads="1"/>
          </p:cNvPicPr>
          <p:nvPr/>
        </p:nvPicPr>
        <p:blipFill>
          <a:blip r:embed="rId2" cstate="print"/>
          <a:srcRect/>
          <a:stretch>
            <a:fillRect/>
          </a:stretch>
        </p:blipFill>
        <p:spPr bwMode="auto">
          <a:xfrm>
            <a:off x="250825" y="333375"/>
            <a:ext cx="4105275" cy="6048375"/>
          </a:xfrm>
          <a:prstGeom prst="rect">
            <a:avLst/>
          </a:prstGeom>
          <a:noFill/>
          <a:ln w="9525">
            <a:noFill/>
            <a:miter lim="800000"/>
            <a:headEnd/>
            <a:tailEnd/>
          </a:ln>
        </p:spPr>
      </p:pic>
      <p:pic>
        <p:nvPicPr>
          <p:cNvPr id="26627" name="Picture 4" descr="http://www.bilanciozero.net/rinascimento/chiesarinascimento1/img_raffaello_sanzio/francesco_maria_della_rovere.jpg"/>
          <p:cNvPicPr>
            <a:picLocks noChangeAspect="1" noChangeArrowheads="1"/>
          </p:cNvPicPr>
          <p:nvPr/>
        </p:nvPicPr>
        <p:blipFill>
          <a:blip r:embed="rId3" cstate="print"/>
          <a:srcRect/>
          <a:stretch>
            <a:fillRect/>
          </a:stretch>
        </p:blipFill>
        <p:spPr bwMode="auto">
          <a:xfrm>
            <a:off x="4572000" y="333375"/>
            <a:ext cx="441007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cavalliegare.it/images/immagini_articoli/San_Giorgio_e_il_drago.jpg"/>
          <p:cNvPicPr>
            <a:picLocks noChangeAspect="1" noChangeArrowheads="1"/>
          </p:cNvPicPr>
          <p:nvPr/>
        </p:nvPicPr>
        <p:blipFill>
          <a:blip r:embed="rId2" cstate="print"/>
          <a:srcRect/>
          <a:stretch>
            <a:fillRect/>
          </a:stretch>
        </p:blipFill>
        <p:spPr bwMode="auto">
          <a:xfrm>
            <a:off x="2089150" y="404813"/>
            <a:ext cx="521970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descr="C:\Users\PHOENI~1\AppData\Local\Temp\Libreria-Piccolomini-PinturicchioX.jpg"/>
          <p:cNvPicPr>
            <a:picLocks noChangeAspect="1" noChangeArrowheads="1"/>
          </p:cNvPicPr>
          <p:nvPr/>
        </p:nvPicPr>
        <p:blipFill>
          <a:blip r:embed="rId2" cstate="print"/>
          <a:srcRect/>
          <a:stretch>
            <a:fillRect/>
          </a:stretch>
        </p:blipFill>
        <p:spPr bwMode="auto">
          <a:xfrm>
            <a:off x="2195513" y="44450"/>
            <a:ext cx="4860925" cy="670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asellaDiTesto 2"/>
          <p:cNvSpPr txBox="1">
            <a:spLocks noChangeArrowheads="1"/>
          </p:cNvSpPr>
          <p:nvPr/>
        </p:nvSpPr>
        <p:spPr bwMode="auto">
          <a:xfrm>
            <a:off x="395288" y="103188"/>
            <a:ext cx="8424862" cy="6494462"/>
          </a:xfrm>
          <a:prstGeom prst="rect">
            <a:avLst/>
          </a:prstGeom>
          <a:noFill/>
          <a:ln w="9525">
            <a:noFill/>
            <a:miter lim="800000"/>
            <a:headEnd/>
            <a:tailEnd/>
          </a:ln>
        </p:spPr>
        <p:txBody>
          <a:bodyPr>
            <a:spAutoFit/>
          </a:bodyPr>
          <a:lstStyle/>
          <a:p>
            <a:pPr algn="just"/>
            <a:r>
              <a:rPr lang="it-IT" sz="2600">
                <a:solidFill>
                  <a:schemeClr val="bg1"/>
                </a:solidFill>
              </a:rPr>
              <a:t>In questo mentre, avendo egli acquistato fama grandissima nel seguito di quella maniera, era stato allogato da Pio Secondo pontefice la libreria del Duomo di Siena al Pinturicchio il quale, essendo amico di Raffaello e conoscendolo ottimo disegnatore, lo condusse a Siena dove Raffaello gli fece alcuni disegni e cartoni di quell’opera; e la cagione che egli non continuò fu che, essendo in Siena da alcuni pittori con grandissime lodi celebrato il cartone che Lionardo da Vinci aveva fatto nella sala del palazzo in Fiorenza d’un gruppo di cavalli e similmente alcuni nudi fatti a concorrenza di Lionardo da Michelagnolo Buonarroti molto migliori; venne in tanto desiderio Raffaello, per l’amore che portò sempre all’eccellenza dell’arte, che, messo da parte quell’opera et ogni utile e comodo suo, se ne venne a Fiorenza.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Tre Grazie"/>
          <p:cNvPicPr>
            <a:picLocks noChangeAspect="1" noChangeArrowheads="1"/>
          </p:cNvPicPr>
          <p:nvPr/>
        </p:nvPicPr>
        <p:blipFill>
          <a:blip r:embed="rId2" cstate="print"/>
          <a:srcRect/>
          <a:stretch>
            <a:fillRect/>
          </a:stretch>
        </p:blipFill>
        <p:spPr bwMode="auto">
          <a:xfrm>
            <a:off x="2051050" y="765175"/>
            <a:ext cx="5191125"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asellaDiTesto 2"/>
          <p:cNvSpPr txBox="1">
            <a:spLocks noChangeArrowheads="1"/>
          </p:cNvSpPr>
          <p:nvPr/>
        </p:nvSpPr>
        <p:spPr bwMode="auto">
          <a:xfrm>
            <a:off x="250825" y="549275"/>
            <a:ext cx="8642350" cy="5632450"/>
          </a:xfrm>
          <a:prstGeom prst="rect">
            <a:avLst/>
          </a:prstGeom>
          <a:noFill/>
          <a:ln w="9525">
            <a:noFill/>
            <a:miter lim="800000"/>
            <a:headEnd/>
            <a:tailEnd/>
          </a:ln>
        </p:spPr>
        <p:txBody>
          <a:bodyPr>
            <a:spAutoFit/>
          </a:bodyPr>
          <a:lstStyle/>
          <a:p>
            <a:pPr algn="just"/>
            <a:r>
              <a:rPr lang="it-IT" sz="3600">
                <a:solidFill>
                  <a:schemeClr val="bg1"/>
                </a:solidFill>
              </a:rPr>
              <a:t>Nessuno fra i grandi del Rinascimento, non Michelangelo, non Leonardo, è stato artista “cortigiano” più di Raffaello.</a:t>
            </a:r>
          </a:p>
          <a:p>
            <a:pPr algn="just"/>
            <a:r>
              <a:rPr lang="it-IT" sz="3600">
                <a:solidFill>
                  <a:schemeClr val="bg1"/>
                </a:solidFill>
              </a:rPr>
              <a:t>L’imprinting che gli permetterà un giorno di dominare con perfetta naturalezza la Roma dei Papi, egli lo ha ricevuto, ancora bambino, nella piccola, raffinata, paternalistica corte dei Montefeltro.</a:t>
            </a:r>
          </a:p>
          <a:p>
            <a:pPr algn="just"/>
            <a:r>
              <a:rPr lang="it-IT" sz="3600">
                <a:solidFill>
                  <a:schemeClr val="bg1"/>
                </a:solidFill>
              </a:rPr>
              <a:t>                   </a:t>
            </a:r>
          </a:p>
          <a:p>
            <a:pPr algn="just"/>
            <a:r>
              <a:rPr lang="it-IT" sz="3600">
                <a:solidFill>
                  <a:schemeClr val="bg1"/>
                </a:solidFill>
              </a:rPr>
              <a:t>                  (Antonio Paolucci)</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Madonna Esterhazy"/>
          <p:cNvPicPr>
            <a:picLocks noChangeAspect="1" noChangeArrowheads="1"/>
          </p:cNvPicPr>
          <p:nvPr/>
        </p:nvPicPr>
        <p:blipFill>
          <a:blip r:embed="rId2" cstate="print"/>
          <a:srcRect/>
          <a:stretch>
            <a:fillRect/>
          </a:stretch>
        </p:blipFill>
        <p:spPr bwMode="auto">
          <a:xfrm>
            <a:off x="395288" y="549275"/>
            <a:ext cx="3889375" cy="5562600"/>
          </a:xfrm>
          <a:prstGeom prst="rect">
            <a:avLst/>
          </a:prstGeom>
          <a:noFill/>
          <a:ln w="9525">
            <a:noFill/>
            <a:miter lim="800000"/>
            <a:headEnd/>
            <a:tailEnd/>
          </a:ln>
        </p:spPr>
      </p:pic>
      <p:sp>
        <p:nvSpPr>
          <p:cNvPr id="31747" name="CasellaDiTesto 2"/>
          <p:cNvSpPr txBox="1">
            <a:spLocks noChangeArrowheads="1"/>
          </p:cNvSpPr>
          <p:nvPr/>
        </p:nvSpPr>
        <p:spPr bwMode="auto">
          <a:xfrm>
            <a:off x="4572000" y="946150"/>
            <a:ext cx="4140200" cy="2554288"/>
          </a:xfrm>
          <a:prstGeom prst="rect">
            <a:avLst/>
          </a:prstGeom>
          <a:noFill/>
          <a:ln w="9525">
            <a:noFill/>
            <a:miter lim="800000"/>
            <a:headEnd/>
            <a:tailEnd/>
          </a:ln>
        </p:spPr>
        <p:txBody>
          <a:bodyPr>
            <a:spAutoFit/>
          </a:bodyPr>
          <a:lstStyle/>
          <a:p>
            <a:pPr algn="ctr"/>
            <a:r>
              <a:rPr lang="it-IT" sz="3200">
                <a:solidFill>
                  <a:schemeClr val="bg1"/>
                </a:solidFill>
              </a:rPr>
              <a:t>Madonna Esterhazy</a:t>
            </a:r>
          </a:p>
          <a:p>
            <a:pPr algn="ctr"/>
            <a:endParaRPr lang="it-IT" sz="3200">
              <a:solidFill>
                <a:schemeClr val="bg1"/>
              </a:solidFill>
            </a:endParaRPr>
          </a:p>
          <a:p>
            <a:pPr algn="ctr"/>
            <a:r>
              <a:rPr lang="it-IT" sz="3200">
                <a:solidFill>
                  <a:schemeClr val="bg1"/>
                </a:solidFill>
              </a:rPr>
              <a:t>1508</a:t>
            </a:r>
          </a:p>
          <a:p>
            <a:pPr algn="ctr"/>
            <a:endParaRPr lang="it-IT" sz="3200">
              <a:solidFill>
                <a:schemeClr val="bg1"/>
              </a:solidFill>
            </a:endParaRPr>
          </a:p>
          <a:p>
            <a:pPr algn="ctr"/>
            <a:r>
              <a:rPr lang="it-IT" sz="3200">
                <a:solidFill>
                  <a:schemeClr val="bg1"/>
                </a:solidFill>
              </a:rPr>
              <a:t>Budapest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Madonna Esterhazy"/>
          <p:cNvPicPr>
            <a:picLocks noChangeAspect="1" noChangeArrowheads="1"/>
          </p:cNvPicPr>
          <p:nvPr/>
        </p:nvPicPr>
        <p:blipFill>
          <a:blip r:embed="rId2" cstate="print"/>
          <a:srcRect t="16554" b="48956"/>
          <a:stretch>
            <a:fillRect/>
          </a:stretch>
        </p:blipFill>
        <p:spPr bwMode="auto">
          <a:xfrm>
            <a:off x="357188" y="1125538"/>
            <a:ext cx="8462962" cy="417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mora.sns.it/immagini/biggest/S_4034.jpg"/>
          <p:cNvPicPr>
            <a:picLocks noChangeAspect="1" noChangeArrowheads="1"/>
          </p:cNvPicPr>
          <p:nvPr/>
        </p:nvPicPr>
        <p:blipFill>
          <a:blip r:embed="rId2" cstate="print"/>
          <a:srcRect/>
          <a:stretch>
            <a:fillRect/>
          </a:stretch>
        </p:blipFill>
        <p:spPr bwMode="auto">
          <a:xfrm>
            <a:off x="53975" y="333375"/>
            <a:ext cx="898207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romafu.it/wp-content/uploads/2013/09/trajan-s-column-rome-italy+1152_12912415803-tpfil02aw-28637.jpg"/>
          <p:cNvPicPr>
            <a:picLocks noChangeAspect="1" noChangeArrowheads="1"/>
          </p:cNvPicPr>
          <p:nvPr/>
        </p:nvPicPr>
        <p:blipFill>
          <a:blip r:embed="rId2" cstate="print"/>
          <a:srcRect/>
          <a:stretch>
            <a:fillRect/>
          </a:stretch>
        </p:blipFill>
        <p:spPr bwMode="auto">
          <a:xfrm>
            <a:off x="34925" y="333375"/>
            <a:ext cx="4533900" cy="6048375"/>
          </a:xfrm>
          <a:prstGeom prst="rect">
            <a:avLst/>
          </a:prstGeom>
          <a:noFill/>
          <a:ln w="9525">
            <a:noFill/>
            <a:miter lim="800000"/>
            <a:headEnd/>
            <a:tailEnd/>
          </a:ln>
        </p:spPr>
      </p:pic>
      <p:pic>
        <p:nvPicPr>
          <p:cNvPr id="34819" name="Picture 4" descr="https://ancienthumans.files.wordpress.com/2014/12/colonna-traiana-3.jpg"/>
          <p:cNvPicPr>
            <a:picLocks noChangeAspect="1" noChangeArrowheads="1"/>
          </p:cNvPicPr>
          <p:nvPr/>
        </p:nvPicPr>
        <p:blipFill>
          <a:blip r:embed="rId3" cstate="print"/>
          <a:srcRect l="25040"/>
          <a:stretch>
            <a:fillRect/>
          </a:stretch>
        </p:blipFill>
        <p:spPr bwMode="auto">
          <a:xfrm>
            <a:off x="4716463" y="1125538"/>
            <a:ext cx="4283075"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asellaDiTesto 2"/>
          <p:cNvSpPr txBox="1">
            <a:spLocks noChangeArrowheads="1"/>
          </p:cNvSpPr>
          <p:nvPr/>
        </p:nvSpPr>
        <p:spPr bwMode="auto">
          <a:xfrm>
            <a:off x="1258888" y="1557338"/>
            <a:ext cx="6769100" cy="3400425"/>
          </a:xfrm>
          <a:prstGeom prst="rect">
            <a:avLst/>
          </a:prstGeom>
          <a:noFill/>
          <a:ln w="9525">
            <a:noFill/>
            <a:miter lim="800000"/>
            <a:headEnd/>
            <a:tailEnd/>
          </a:ln>
        </p:spPr>
        <p:txBody>
          <a:bodyPr>
            <a:spAutoFit/>
          </a:bodyPr>
          <a:lstStyle/>
          <a:p>
            <a:pPr algn="ctr"/>
            <a:r>
              <a:rPr lang="it-IT" sz="4300" b="1">
                <a:solidFill>
                  <a:schemeClr val="bg1"/>
                </a:solidFill>
              </a:rPr>
              <a:t>1504</a:t>
            </a:r>
          </a:p>
          <a:p>
            <a:pPr algn="ctr"/>
            <a:endParaRPr lang="it-IT" sz="4300">
              <a:solidFill>
                <a:schemeClr val="bg1"/>
              </a:solidFill>
            </a:endParaRPr>
          </a:p>
          <a:p>
            <a:pPr algn="ctr"/>
            <a:r>
              <a:rPr lang="it-IT" sz="4300" b="1">
                <a:solidFill>
                  <a:schemeClr val="bg1"/>
                </a:solidFill>
              </a:rPr>
              <a:t>Firenze</a:t>
            </a:r>
          </a:p>
          <a:p>
            <a:pPr algn="ctr"/>
            <a:endParaRPr lang="it-IT" sz="4300" b="1">
              <a:solidFill>
                <a:schemeClr val="bg1"/>
              </a:solidFill>
            </a:endParaRPr>
          </a:p>
          <a:p>
            <a:pPr algn="ctr"/>
            <a:r>
              <a:rPr lang="it-IT" sz="4300" b="1">
                <a:solidFill>
                  <a:schemeClr val="bg1"/>
                </a:solidFill>
              </a:rPr>
              <a:t>“la scuola del mondo”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italian-renaissance-art.com/images/DonatelloDavid.jpg"/>
          <p:cNvPicPr>
            <a:picLocks noChangeAspect="1" noChangeArrowheads="1"/>
          </p:cNvPicPr>
          <p:nvPr/>
        </p:nvPicPr>
        <p:blipFill>
          <a:blip r:embed="rId2" cstate="print"/>
          <a:srcRect/>
          <a:stretch>
            <a:fillRect/>
          </a:stretch>
        </p:blipFill>
        <p:spPr bwMode="auto">
          <a:xfrm>
            <a:off x="3276600" y="620713"/>
            <a:ext cx="2590800" cy="566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artinvest2000.com/brancacci-1.jpg"/>
          <p:cNvPicPr>
            <a:picLocks noChangeAspect="1" noChangeArrowheads="1"/>
          </p:cNvPicPr>
          <p:nvPr/>
        </p:nvPicPr>
        <p:blipFill>
          <a:blip r:embed="rId2" cstate="print"/>
          <a:srcRect/>
          <a:stretch>
            <a:fillRect/>
          </a:stretch>
        </p:blipFill>
        <p:spPr bwMode="auto">
          <a:xfrm>
            <a:off x="684213" y="404813"/>
            <a:ext cx="751522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cultura.biografieonline.it/wp-content/uploads/2013/01/david-michelangelo.jpg"/>
          <p:cNvPicPr>
            <a:picLocks noChangeAspect="1" noChangeArrowheads="1"/>
          </p:cNvPicPr>
          <p:nvPr/>
        </p:nvPicPr>
        <p:blipFill>
          <a:blip r:embed="rId2" cstate="print"/>
          <a:srcRect/>
          <a:stretch>
            <a:fillRect/>
          </a:stretch>
        </p:blipFill>
        <p:spPr bwMode="auto">
          <a:xfrm>
            <a:off x="2771775" y="549275"/>
            <a:ext cx="4057650" cy="566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upload.wikimedia.org/wikipedia/commons/a/a2/La_batalla_de_Cascina_-_Sangallo.jpg"/>
          <p:cNvPicPr>
            <a:picLocks noChangeAspect="1" noChangeArrowheads="1"/>
          </p:cNvPicPr>
          <p:nvPr/>
        </p:nvPicPr>
        <p:blipFill>
          <a:blip r:embed="rId2" cstate="print"/>
          <a:srcRect/>
          <a:stretch>
            <a:fillRect/>
          </a:stretch>
        </p:blipFill>
        <p:spPr bwMode="auto">
          <a:xfrm>
            <a:off x="539750" y="908050"/>
            <a:ext cx="8151813" cy="4824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descr="Ritratto di Maddalena Strozzi"/>
          <p:cNvPicPr>
            <a:picLocks noChangeAspect="1" noChangeArrowheads="1"/>
          </p:cNvPicPr>
          <p:nvPr/>
        </p:nvPicPr>
        <p:blipFill>
          <a:blip r:embed="rId2" cstate="print">
            <a:lum bright="10000"/>
          </a:blip>
          <a:srcRect/>
          <a:stretch>
            <a:fillRect/>
          </a:stretch>
        </p:blipFill>
        <p:spPr bwMode="auto">
          <a:xfrm>
            <a:off x="4759325" y="404813"/>
            <a:ext cx="4133850" cy="6065837"/>
          </a:xfrm>
          <a:prstGeom prst="rect">
            <a:avLst/>
          </a:prstGeom>
          <a:noFill/>
          <a:ln w="9525">
            <a:noFill/>
            <a:miter lim="800000"/>
            <a:headEnd/>
            <a:tailEnd/>
          </a:ln>
        </p:spPr>
      </p:pic>
      <p:pic>
        <p:nvPicPr>
          <p:cNvPr id="40963" name="Picture 2" descr="https://upload.wikimedia.org/wikipedia/commons/d/d7/Ritratto_di_agnolo_doni.jpg"/>
          <p:cNvPicPr>
            <a:picLocks noChangeAspect="1" noChangeArrowheads="1"/>
          </p:cNvPicPr>
          <p:nvPr/>
        </p:nvPicPr>
        <p:blipFill>
          <a:blip r:embed="rId3" cstate="print">
            <a:lum bright="10000"/>
          </a:blip>
          <a:srcRect/>
          <a:stretch>
            <a:fillRect/>
          </a:stretch>
        </p:blipFill>
        <p:spPr bwMode="auto">
          <a:xfrm>
            <a:off x="174625" y="404813"/>
            <a:ext cx="418147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accademiaraffaello.it/images/Facciata%20Casa%20Raffaello%20cartolina.jpg"/>
          <p:cNvPicPr>
            <a:picLocks noChangeAspect="1" noChangeArrowheads="1"/>
          </p:cNvPicPr>
          <p:nvPr/>
        </p:nvPicPr>
        <p:blipFill>
          <a:blip r:embed="rId2" cstate="print"/>
          <a:srcRect/>
          <a:stretch>
            <a:fillRect/>
          </a:stretch>
        </p:blipFill>
        <p:spPr bwMode="auto">
          <a:xfrm>
            <a:off x="2700338" y="333375"/>
            <a:ext cx="4076700" cy="600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itsos.albesteiner.net/blogs/artegrafica/files/2011/06/urbino.jpg"/>
          <p:cNvPicPr>
            <a:picLocks noChangeAspect="1" noChangeArrowheads="1"/>
          </p:cNvPicPr>
          <p:nvPr/>
        </p:nvPicPr>
        <p:blipFill>
          <a:blip r:embed="rId2" cstate="print"/>
          <a:srcRect/>
          <a:stretch>
            <a:fillRect/>
          </a:stretch>
        </p:blipFill>
        <p:spPr bwMode="auto">
          <a:xfrm>
            <a:off x="1187450" y="549275"/>
            <a:ext cx="6624638" cy="553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descr="Ritratto di Maddalena Strozzi"/>
          <p:cNvPicPr>
            <a:picLocks noChangeAspect="1" noChangeArrowheads="1"/>
          </p:cNvPicPr>
          <p:nvPr/>
        </p:nvPicPr>
        <p:blipFill>
          <a:blip r:embed="rId2" cstate="print">
            <a:lum bright="10000"/>
          </a:blip>
          <a:srcRect/>
          <a:stretch>
            <a:fillRect/>
          </a:stretch>
        </p:blipFill>
        <p:spPr bwMode="auto">
          <a:xfrm>
            <a:off x="611188" y="549275"/>
            <a:ext cx="3562350" cy="5229225"/>
          </a:xfrm>
          <a:prstGeom prst="rect">
            <a:avLst/>
          </a:prstGeom>
          <a:noFill/>
          <a:ln w="9525">
            <a:noFill/>
            <a:miter lim="800000"/>
            <a:headEnd/>
            <a:tailEnd/>
          </a:ln>
        </p:spPr>
      </p:pic>
      <p:pic>
        <p:nvPicPr>
          <p:cNvPr id="43011" name="Picture 2" descr="https://upload.wikimedia.org/wikipedia/commons/thumb/e/ec/Mona_Lisa,_by_Leonardo_da_Vinci,_from_C2RMF_retouched.jpg/280px-Mona_Lisa,_by_Leonardo_da_Vinci,_from_C2RMF_retouched.jpg"/>
          <p:cNvPicPr>
            <a:picLocks noChangeAspect="1" noChangeArrowheads="1"/>
          </p:cNvPicPr>
          <p:nvPr/>
        </p:nvPicPr>
        <p:blipFill>
          <a:blip r:embed="rId3" cstate="print">
            <a:lum bright="10000"/>
          </a:blip>
          <a:srcRect/>
          <a:stretch>
            <a:fillRect/>
          </a:stretch>
        </p:blipFill>
        <p:spPr bwMode="auto">
          <a:xfrm>
            <a:off x="4787900" y="476250"/>
            <a:ext cx="3603625" cy="536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artinvest2000.com/raffaello_dama-liocorno.jpg"/>
          <p:cNvPicPr>
            <a:picLocks noChangeAspect="1" noChangeArrowheads="1"/>
          </p:cNvPicPr>
          <p:nvPr/>
        </p:nvPicPr>
        <p:blipFill>
          <a:blip r:embed="rId2" cstate="print"/>
          <a:srcRect/>
          <a:stretch>
            <a:fillRect/>
          </a:stretch>
        </p:blipFill>
        <p:spPr bwMode="auto">
          <a:xfrm>
            <a:off x="323850" y="333375"/>
            <a:ext cx="4676775" cy="6048375"/>
          </a:xfrm>
          <a:prstGeom prst="rect">
            <a:avLst/>
          </a:prstGeom>
          <a:noFill/>
          <a:ln w="9525">
            <a:noFill/>
            <a:miter lim="800000"/>
            <a:headEnd/>
            <a:tailEnd/>
          </a:ln>
        </p:spPr>
      </p:pic>
      <p:sp>
        <p:nvSpPr>
          <p:cNvPr id="44035" name="CasellaDiTesto 3"/>
          <p:cNvSpPr txBox="1">
            <a:spLocks noChangeArrowheads="1"/>
          </p:cNvSpPr>
          <p:nvPr/>
        </p:nvSpPr>
        <p:spPr bwMode="auto">
          <a:xfrm>
            <a:off x="5364163" y="908050"/>
            <a:ext cx="3275012" cy="4064000"/>
          </a:xfrm>
          <a:prstGeom prst="rect">
            <a:avLst/>
          </a:prstGeom>
          <a:noFill/>
          <a:ln w="9525">
            <a:noFill/>
            <a:miter lim="800000"/>
            <a:headEnd/>
            <a:tailEnd/>
          </a:ln>
        </p:spPr>
        <p:txBody>
          <a:bodyPr>
            <a:spAutoFit/>
          </a:bodyPr>
          <a:lstStyle/>
          <a:p>
            <a:pPr algn="ctr"/>
            <a:r>
              <a:rPr lang="it-IT" sz="4300">
                <a:solidFill>
                  <a:schemeClr val="bg1"/>
                </a:solidFill>
              </a:rPr>
              <a:t>Dama col liocorno</a:t>
            </a:r>
          </a:p>
          <a:p>
            <a:pPr algn="ctr"/>
            <a:endParaRPr lang="it-IT" sz="4300">
              <a:solidFill>
                <a:schemeClr val="bg1"/>
              </a:solidFill>
            </a:endParaRPr>
          </a:p>
          <a:p>
            <a:pPr algn="ctr"/>
            <a:r>
              <a:rPr lang="it-IT" sz="4300">
                <a:solidFill>
                  <a:schemeClr val="bg1"/>
                </a:solidFill>
              </a:rPr>
              <a:t>1505</a:t>
            </a:r>
          </a:p>
          <a:p>
            <a:pPr algn="ctr"/>
            <a:endParaRPr lang="it-IT" sz="4300">
              <a:solidFill>
                <a:schemeClr val="bg1"/>
              </a:solidFill>
            </a:endParaRPr>
          </a:p>
          <a:p>
            <a:pPr algn="ctr"/>
            <a:r>
              <a:rPr lang="it-IT" sz="4300">
                <a:solidFill>
                  <a:schemeClr val="bg1"/>
                </a:solidFill>
              </a:rPr>
              <a:t>Roma</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PHOENI~1\AppData\Local\Temp\Dama_col_liocorno_prima_del_restauro_del_1935.jpg"/>
          <p:cNvPicPr>
            <a:picLocks noChangeAspect="1" noChangeArrowheads="1"/>
          </p:cNvPicPr>
          <p:nvPr/>
        </p:nvPicPr>
        <p:blipFill>
          <a:blip r:embed="rId2" cstate="print"/>
          <a:srcRect/>
          <a:stretch>
            <a:fillRect/>
          </a:stretch>
        </p:blipFill>
        <p:spPr bwMode="auto">
          <a:xfrm>
            <a:off x="250825" y="549275"/>
            <a:ext cx="4225925" cy="5616575"/>
          </a:xfrm>
          <a:prstGeom prst="rect">
            <a:avLst/>
          </a:prstGeom>
          <a:noFill/>
          <a:ln w="9525">
            <a:noFill/>
            <a:miter lim="800000"/>
            <a:headEnd/>
            <a:tailEnd/>
          </a:ln>
        </p:spPr>
      </p:pic>
      <p:pic>
        <p:nvPicPr>
          <p:cNvPr id="45059" name="Picture 2" descr="La Gravida"/>
          <p:cNvPicPr>
            <a:picLocks noChangeAspect="1" noChangeArrowheads="1"/>
          </p:cNvPicPr>
          <p:nvPr/>
        </p:nvPicPr>
        <p:blipFill>
          <a:blip r:embed="rId3" cstate="print"/>
          <a:srcRect/>
          <a:stretch>
            <a:fillRect/>
          </a:stretch>
        </p:blipFill>
        <p:spPr bwMode="auto">
          <a:xfrm>
            <a:off x="4643438" y="549275"/>
            <a:ext cx="4235450" cy="5548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La Muta"/>
          <p:cNvPicPr>
            <a:picLocks noChangeAspect="1" noChangeArrowheads="1"/>
          </p:cNvPicPr>
          <p:nvPr/>
        </p:nvPicPr>
        <p:blipFill>
          <a:blip r:embed="rId2" cstate="print"/>
          <a:srcRect/>
          <a:stretch>
            <a:fillRect/>
          </a:stretch>
        </p:blipFill>
        <p:spPr bwMode="auto">
          <a:xfrm>
            <a:off x="323850" y="404813"/>
            <a:ext cx="4538663" cy="6048375"/>
          </a:xfrm>
          <a:prstGeom prst="rect">
            <a:avLst/>
          </a:prstGeom>
          <a:noFill/>
          <a:ln w="9525">
            <a:noFill/>
            <a:miter lim="800000"/>
            <a:headEnd/>
            <a:tailEnd/>
          </a:ln>
        </p:spPr>
      </p:pic>
      <p:sp>
        <p:nvSpPr>
          <p:cNvPr id="46083" name="CasellaDiTesto 2"/>
          <p:cNvSpPr txBox="1">
            <a:spLocks noChangeArrowheads="1"/>
          </p:cNvSpPr>
          <p:nvPr/>
        </p:nvSpPr>
        <p:spPr bwMode="auto">
          <a:xfrm>
            <a:off x="5364163" y="908050"/>
            <a:ext cx="3275012" cy="3402013"/>
          </a:xfrm>
          <a:prstGeom prst="rect">
            <a:avLst/>
          </a:prstGeom>
          <a:noFill/>
          <a:ln w="9525">
            <a:noFill/>
            <a:miter lim="800000"/>
            <a:headEnd/>
            <a:tailEnd/>
          </a:ln>
        </p:spPr>
        <p:txBody>
          <a:bodyPr>
            <a:spAutoFit/>
          </a:bodyPr>
          <a:lstStyle/>
          <a:p>
            <a:pPr algn="ctr"/>
            <a:r>
              <a:rPr lang="it-IT" sz="4300">
                <a:solidFill>
                  <a:schemeClr val="bg1"/>
                </a:solidFill>
              </a:rPr>
              <a:t>La Muta</a:t>
            </a:r>
          </a:p>
          <a:p>
            <a:pPr algn="ctr"/>
            <a:endParaRPr lang="it-IT" sz="4300">
              <a:solidFill>
                <a:schemeClr val="bg1"/>
              </a:solidFill>
            </a:endParaRPr>
          </a:p>
          <a:p>
            <a:pPr algn="ctr"/>
            <a:r>
              <a:rPr lang="it-IT" sz="4300">
                <a:solidFill>
                  <a:schemeClr val="bg1"/>
                </a:solidFill>
              </a:rPr>
              <a:t>1507</a:t>
            </a:r>
          </a:p>
          <a:p>
            <a:pPr algn="ctr"/>
            <a:endParaRPr lang="it-IT" sz="4300">
              <a:solidFill>
                <a:schemeClr val="bg1"/>
              </a:solidFill>
            </a:endParaRPr>
          </a:p>
          <a:p>
            <a:pPr algn="ctr"/>
            <a:r>
              <a:rPr lang="it-IT" sz="4300">
                <a:solidFill>
                  <a:schemeClr val="bg1"/>
                </a:solidFill>
              </a:rPr>
              <a:t>Urbino</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francescomorante.it/images_4/206b2.jpg"/>
          <p:cNvPicPr>
            <a:picLocks noChangeAspect="1" noChangeArrowheads="1"/>
          </p:cNvPicPr>
          <p:nvPr/>
        </p:nvPicPr>
        <p:blipFill>
          <a:blip r:embed="rId2" cstate="print"/>
          <a:srcRect/>
          <a:stretch>
            <a:fillRect/>
          </a:stretch>
        </p:blipFill>
        <p:spPr bwMode="auto">
          <a:xfrm>
            <a:off x="755650" y="620713"/>
            <a:ext cx="4518025" cy="5545137"/>
          </a:xfrm>
          <a:prstGeom prst="rect">
            <a:avLst/>
          </a:prstGeom>
          <a:noFill/>
          <a:ln w="9525">
            <a:noFill/>
            <a:miter lim="800000"/>
            <a:headEnd/>
            <a:tailEnd/>
          </a:ln>
        </p:spPr>
      </p:pic>
      <p:sp>
        <p:nvSpPr>
          <p:cNvPr id="47107" name="CasellaDiTesto 2"/>
          <p:cNvSpPr txBox="1">
            <a:spLocks noChangeArrowheads="1"/>
          </p:cNvSpPr>
          <p:nvPr/>
        </p:nvSpPr>
        <p:spPr bwMode="auto">
          <a:xfrm>
            <a:off x="5651500" y="1125538"/>
            <a:ext cx="3276600" cy="3400425"/>
          </a:xfrm>
          <a:prstGeom prst="rect">
            <a:avLst/>
          </a:prstGeom>
          <a:noFill/>
          <a:ln w="9525">
            <a:noFill/>
            <a:miter lim="800000"/>
            <a:headEnd/>
            <a:tailEnd/>
          </a:ln>
        </p:spPr>
        <p:txBody>
          <a:bodyPr>
            <a:spAutoFit/>
          </a:bodyPr>
          <a:lstStyle/>
          <a:p>
            <a:pPr algn="ctr"/>
            <a:r>
              <a:rPr lang="it-IT" sz="4300">
                <a:solidFill>
                  <a:schemeClr val="bg1"/>
                </a:solidFill>
              </a:rPr>
              <a:t>Sacra Famiglia Canigiani</a:t>
            </a:r>
          </a:p>
          <a:p>
            <a:pPr algn="ctr"/>
            <a:endParaRPr lang="it-IT" sz="4300">
              <a:solidFill>
                <a:schemeClr val="bg1"/>
              </a:solidFill>
            </a:endParaRPr>
          </a:p>
          <a:p>
            <a:pPr algn="ctr"/>
            <a:r>
              <a:rPr lang="it-IT" sz="4300">
                <a:solidFill>
                  <a:schemeClr val="bg1"/>
                </a:solidFill>
              </a:rPr>
              <a:t> Monaco</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www.frammentiarte.it/dal%20Gotico/Raffaello%20opere/14%20Raffaello%20-%20Sacra%20famiglia.jpg"/>
          <p:cNvPicPr>
            <a:picLocks noChangeAspect="1" noChangeArrowheads="1"/>
          </p:cNvPicPr>
          <p:nvPr/>
        </p:nvPicPr>
        <p:blipFill>
          <a:blip r:embed="rId2" cstate="print"/>
          <a:srcRect/>
          <a:stretch>
            <a:fillRect/>
          </a:stretch>
        </p:blipFill>
        <p:spPr bwMode="auto">
          <a:xfrm>
            <a:off x="468313" y="404813"/>
            <a:ext cx="4695825" cy="6048375"/>
          </a:xfrm>
          <a:prstGeom prst="rect">
            <a:avLst/>
          </a:prstGeom>
          <a:noFill/>
          <a:ln w="9525">
            <a:noFill/>
            <a:miter lim="800000"/>
            <a:headEnd/>
            <a:tailEnd/>
          </a:ln>
        </p:spPr>
      </p:pic>
      <p:sp>
        <p:nvSpPr>
          <p:cNvPr id="48131" name="CasellaDiTesto 2"/>
          <p:cNvSpPr txBox="1">
            <a:spLocks noChangeArrowheads="1"/>
          </p:cNvSpPr>
          <p:nvPr/>
        </p:nvSpPr>
        <p:spPr bwMode="auto">
          <a:xfrm>
            <a:off x="5292725" y="765175"/>
            <a:ext cx="3671888" cy="3046413"/>
          </a:xfrm>
          <a:prstGeom prst="rect">
            <a:avLst/>
          </a:prstGeom>
          <a:noFill/>
          <a:ln w="9525">
            <a:noFill/>
            <a:miter lim="800000"/>
            <a:headEnd/>
            <a:tailEnd/>
          </a:ln>
        </p:spPr>
        <p:txBody>
          <a:bodyPr>
            <a:spAutoFit/>
          </a:bodyPr>
          <a:lstStyle/>
          <a:p>
            <a:pPr algn="ctr"/>
            <a:r>
              <a:rPr lang="it-IT" sz="3200">
                <a:solidFill>
                  <a:schemeClr val="bg1"/>
                </a:solidFill>
              </a:rPr>
              <a:t>Sacra Famiglia dell’agnello</a:t>
            </a:r>
          </a:p>
          <a:p>
            <a:pPr algn="ctr"/>
            <a:endParaRPr lang="it-IT" sz="3200">
              <a:solidFill>
                <a:schemeClr val="bg1"/>
              </a:solidFill>
            </a:endParaRPr>
          </a:p>
          <a:p>
            <a:pPr algn="ctr"/>
            <a:r>
              <a:rPr lang="it-IT" sz="3200">
                <a:solidFill>
                  <a:schemeClr val="bg1"/>
                </a:solidFill>
              </a:rPr>
              <a:t>1507</a:t>
            </a:r>
          </a:p>
          <a:p>
            <a:pPr algn="ctr"/>
            <a:endParaRPr lang="it-IT" sz="3200">
              <a:solidFill>
                <a:schemeClr val="bg1"/>
              </a:solidFill>
            </a:endParaRPr>
          </a:p>
          <a:p>
            <a:pPr algn="ctr"/>
            <a:r>
              <a:rPr lang="it-IT" sz="3200">
                <a:solidFill>
                  <a:schemeClr val="bg1"/>
                </a:solidFill>
              </a:rPr>
              <a:t>Madrid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Madonna col Bambino tra i santi Girolamo e Francesco"/>
          <p:cNvPicPr>
            <a:picLocks noChangeAspect="1" noChangeArrowheads="1"/>
          </p:cNvPicPr>
          <p:nvPr/>
        </p:nvPicPr>
        <p:blipFill>
          <a:blip r:embed="rId2" cstate="print"/>
          <a:srcRect/>
          <a:stretch>
            <a:fillRect/>
          </a:stretch>
        </p:blipFill>
        <p:spPr bwMode="auto">
          <a:xfrm>
            <a:off x="323850" y="260350"/>
            <a:ext cx="4438650" cy="5229225"/>
          </a:xfrm>
          <a:prstGeom prst="rect">
            <a:avLst/>
          </a:prstGeom>
          <a:noFill/>
          <a:ln w="9525">
            <a:noFill/>
            <a:miter lim="800000"/>
            <a:headEnd/>
            <a:tailEnd/>
          </a:ln>
        </p:spPr>
      </p:pic>
      <p:pic>
        <p:nvPicPr>
          <p:cNvPr id="49155" name="Picture 2" descr="Madonna di Pasadena"/>
          <p:cNvPicPr>
            <a:picLocks noChangeAspect="1" noChangeArrowheads="1"/>
          </p:cNvPicPr>
          <p:nvPr/>
        </p:nvPicPr>
        <p:blipFill>
          <a:blip r:embed="rId3" cstate="print"/>
          <a:srcRect/>
          <a:stretch>
            <a:fillRect/>
          </a:stretch>
        </p:blipFill>
        <p:spPr bwMode="auto">
          <a:xfrm>
            <a:off x="5003800" y="188913"/>
            <a:ext cx="3790950" cy="5229225"/>
          </a:xfrm>
          <a:prstGeom prst="rect">
            <a:avLst/>
          </a:prstGeom>
          <a:noFill/>
          <a:ln w="9525">
            <a:noFill/>
            <a:miter lim="800000"/>
            <a:headEnd/>
            <a:tailEnd/>
          </a:ln>
        </p:spPr>
      </p:pic>
      <p:sp>
        <p:nvSpPr>
          <p:cNvPr id="49156" name="CasellaDiTesto 3"/>
          <p:cNvSpPr txBox="1">
            <a:spLocks noChangeArrowheads="1"/>
          </p:cNvSpPr>
          <p:nvPr/>
        </p:nvSpPr>
        <p:spPr bwMode="auto">
          <a:xfrm>
            <a:off x="250825" y="5589588"/>
            <a:ext cx="4608513" cy="830262"/>
          </a:xfrm>
          <a:prstGeom prst="rect">
            <a:avLst/>
          </a:prstGeom>
          <a:noFill/>
          <a:ln w="9525">
            <a:noFill/>
            <a:miter lim="800000"/>
            <a:headEnd/>
            <a:tailEnd/>
          </a:ln>
        </p:spPr>
        <p:txBody>
          <a:bodyPr>
            <a:spAutoFit/>
          </a:bodyPr>
          <a:lstStyle/>
          <a:p>
            <a:pPr algn="ctr"/>
            <a:r>
              <a:rPr lang="it-IT" sz="2400">
                <a:solidFill>
                  <a:schemeClr val="bg1"/>
                </a:solidFill>
              </a:rPr>
              <a:t>Madonna con Bambino, SS. Gerolamo e Francesco, Berlino</a:t>
            </a:r>
          </a:p>
        </p:txBody>
      </p:sp>
      <p:sp>
        <p:nvSpPr>
          <p:cNvPr id="49157" name="CasellaDiTesto 4"/>
          <p:cNvSpPr txBox="1">
            <a:spLocks noChangeArrowheads="1"/>
          </p:cNvSpPr>
          <p:nvPr/>
        </p:nvSpPr>
        <p:spPr bwMode="auto">
          <a:xfrm>
            <a:off x="5076825" y="5775325"/>
            <a:ext cx="3887788" cy="461963"/>
          </a:xfrm>
          <a:prstGeom prst="rect">
            <a:avLst/>
          </a:prstGeom>
          <a:noFill/>
          <a:ln w="9525">
            <a:noFill/>
            <a:miter lim="800000"/>
            <a:headEnd/>
            <a:tailEnd/>
          </a:ln>
        </p:spPr>
        <p:txBody>
          <a:bodyPr>
            <a:spAutoFit/>
          </a:bodyPr>
          <a:lstStyle/>
          <a:p>
            <a:pPr algn="ctr"/>
            <a:r>
              <a:rPr lang="it-IT" sz="2400">
                <a:solidFill>
                  <a:schemeClr val="bg1"/>
                </a:solidFill>
              </a:rPr>
              <a:t>Madonna di Pasadena</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Madonna del Granduca"/>
          <p:cNvPicPr>
            <a:picLocks noChangeAspect="1" noChangeArrowheads="1"/>
          </p:cNvPicPr>
          <p:nvPr/>
        </p:nvPicPr>
        <p:blipFill>
          <a:blip r:embed="rId2" cstate="print"/>
          <a:srcRect/>
          <a:stretch>
            <a:fillRect/>
          </a:stretch>
        </p:blipFill>
        <p:spPr bwMode="auto">
          <a:xfrm>
            <a:off x="611188" y="260350"/>
            <a:ext cx="4146550" cy="6305550"/>
          </a:xfrm>
          <a:prstGeom prst="rect">
            <a:avLst/>
          </a:prstGeom>
          <a:noFill/>
          <a:ln w="9525">
            <a:noFill/>
            <a:miter lim="800000"/>
            <a:headEnd/>
            <a:tailEnd/>
          </a:ln>
        </p:spPr>
      </p:pic>
      <p:sp>
        <p:nvSpPr>
          <p:cNvPr id="50179" name="CasellaDiTesto 2"/>
          <p:cNvSpPr txBox="1">
            <a:spLocks noChangeArrowheads="1"/>
          </p:cNvSpPr>
          <p:nvPr/>
        </p:nvSpPr>
        <p:spPr bwMode="auto">
          <a:xfrm>
            <a:off x="5364163" y="549275"/>
            <a:ext cx="3275012" cy="4724400"/>
          </a:xfrm>
          <a:prstGeom prst="rect">
            <a:avLst/>
          </a:prstGeom>
          <a:noFill/>
          <a:ln w="9525">
            <a:noFill/>
            <a:miter lim="800000"/>
            <a:headEnd/>
            <a:tailEnd/>
          </a:ln>
        </p:spPr>
        <p:txBody>
          <a:bodyPr>
            <a:spAutoFit/>
          </a:bodyPr>
          <a:lstStyle/>
          <a:p>
            <a:pPr algn="ctr"/>
            <a:r>
              <a:rPr lang="it-IT" sz="4300">
                <a:solidFill>
                  <a:schemeClr val="bg1"/>
                </a:solidFill>
              </a:rPr>
              <a:t>Madonna del Granduca</a:t>
            </a:r>
          </a:p>
          <a:p>
            <a:pPr algn="ctr"/>
            <a:endParaRPr lang="it-IT" sz="4300">
              <a:solidFill>
                <a:schemeClr val="bg1"/>
              </a:solidFill>
            </a:endParaRPr>
          </a:p>
          <a:p>
            <a:pPr algn="ctr"/>
            <a:r>
              <a:rPr lang="it-IT" sz="4300">
                <a:solidFill>
                  <a:schemeClr val="bg1"/>
                </a:solidFill>
              </a:rPr>
              <a:t>1504</a:t>
            </a:r>
          </a:p>
          <a:p>
            <a:pPr algn="ctr"/>
            <a:endParaRPr lang="it-IT" sz="4300">
              <a:solidFill>
                <a:schemeClr val="bg1"/>
              </a:solidFill>
            </a:endParaRPr>
          </a:p>
          <a:p>
            <a:pPr algn="ctr"/>
            <a:r>
              <a:rPr lang="it-IT" sz="4300">
                <a:solidFill>
                  <a:schemeClr val="bg1"/>
                </a:solidFill>
              </a:rPr>
              <a:t> Firenze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asellaDiTesto 2"/>
          <p:cNvSpPr txBox="1">
            <a:spLocks noChangeArrowheads="1"/>
          </p:cNvSpPr>
          <p:nvPr/>
        </p:nvSpPr>
        <p:spPr bwMode="auto">
          <a:xfrm>
            <a:off x="5508625" y="765175"/>
            <a:ext cx="3635375" cy="4030663"/>
          </a:xfrm>
          <a:prstGeom prst="rect">
            <a:avLst/>
          </a:prstGeom>
          <a:noFill/>
          <a:ln w="9525">
            <a:noFill/>
            <a:miter lim="800000"/>
            <a:headEnd/>
            <a:tailEnd/>
          </a:ln>
        </p:spPr>
        <p:txBody>
          <a:bodyPr>
            <a:spAutoFit/>
          </a:bodyPr>
          <a:lstStyle/>
          <a:p>
            <a:pPr algn="ctr"/>
            <a:r>
              <a:rPr lang="it-IT" sz="3200">
                <a:solidFill>
                  <a:schemeClr val="bg1"/>
                </a:solidFill>
              </a:rPr>
              <a:t>Madonna del Belvedere</a:t>
            </a:r>
          </a:p>
          <a:p>
            <a:pPr algn="ctr"/>
            <a:endParaRPr lang="it-IT" sz="3200">
              <a:solidFill>
                <a:schemeClr val="bg1"/>
              </a:solidFill>
            </a:endParaRPr>
          </a:p>
          <a:p>
            <a:pPr algn="ctr"/>
            <a:r>
              <a:rPr lang="it-IT" sz="3200">
                <a:solidFill>
                  <a:schemeClr val="bg1"/>
                </a:solidFill>
              </a:rPr>
              <a:t>Famiglia Taddei</a:t>
            </a:r>
          </a:p>
          <a:p>
            <a:pPr algn="ctr"/>
            <a:endParaRPr lang="it-IT" sz="3200">
              <a:solidFill>
                <a:schemeClr val="bg1"/>
              </a:solidFill>
            </a:endParaRPr>
          </a:p>
          <a:p>
            <a:pPr algn="ctr"/>
            <a:r>
              <a:rPr lang="it-IT" sz="3200">
                <a:solidFill>
                  <a:schemeClr val="bg1"/>
                </a:solidFill>
              </a:rPr>
              <a:t>1506</a:t>
            </a:r>
          </a:p>
          <a:p>
            <a:pPr algn="ctr"/>
            <a:endParaRPr lang="it-IT" sz="3200">
              <a:solidFill>
                <a:schemeClr val="bg1"/>
              </a:solidFill>
            </a:endParaRPr>
          </a:p>
          <a:p>
            <a:pPr algn="ctr"/>
            <a:r>
              <a:rPr lang="it-IT" sz="3200">
                <a:solidFill>
                  <a:schemeClr val="bg1"/>
                </a:solidFill>
              </a:rPr>
              <a:t>Vienna</a:t>
            </a:r>
          </a:p>
        </p:txBody>
      </p:sp>
      <p:pic>
        <p:nvPicPr>
          <p:cNvPr id="51203" name="Picture 2" descr="C:\Users\PHOENI~1\AppData\Local\Temp\707px-Belvedere_madonna.jpg"/>
          <p:cNvPicPr>
            <a:picLocks noChangeAspect="1" noChangeArrowheads="1"/>
          </p:cNvPicPr>
          <p:nvPr/>
        </p:nvPicPr>
        <p:blipFill>
          <a:blip r:embed="rId2" cstate="print"/>
          <a:srcRect/>
          <a:stretch>
            <a:fillRect/>
          </a:stretch>
        </p:blipFill>
        <p:spPr bwMode="auto">
          <a:xfrm>
            <a:off x="179388" y="44450"/>
            <a:ext cx="5243512" cy="667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http://www.marchemaraviglia.it/img/foto/excursions/520x320/13_1.jpg"/>
          <p:cNvPicPr>
            <a:picLocks noChangeAspect="1" noChangeArrowheads="1"/>
          </p:cNvPicPr>
          <p:nvPr/>
        </p:nvPicPr>
        <p:blipFill>
          <a:blip r:embed="rId2" cstate="print">
            <a:lum contrast="20000"/>
          </a:blip>
          <a:srcRect/>
          <a:stretch>
            <a:fillRect/>
          </a:stretch>
        </p:blipFill>
        <p:spPr bwMode="auto">
          <a:xfrm>
            <a:off x="684213" y="908050"/>
            <a:ext cx="7848600" cy="4830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Madonna del cardellino"/>
          <p:cNvPicPr>
            <a:picLocks noChangeAspect="1" noChangeArrowheads="1"/>
          </p:cNvPicPr>
          <p:nvPr/>
        </p:nvPicPr>
        <p:blipFill>
          <a:blip r:embed="rId2" cstate="print">
            <a:lum contrast="20000"/>
          </a:blip>
          <a:srcRect/>
          <a:stretch>
            <a:fillRect/>
          </a:stretch>
        </p:blipFill>
        <p:spPr bwMode="auto">
          <a:xfrm>
            <a:off x="900113" y="260350"/>
            <a:ext cx="4433887" cy="6192838"/>
          </a:xfrm>
          <a:prstGeom prst="rect">
            <a:avLst/>
          </a:prstGeom>
          <a:noFill/>
          <a:ln w="9525">
            <a:noFill/>
            <a:miter lim="800000"/>
            <a:headEnd/>
            <a:tailEnd/>
          </a:ln>
        </p:spPr>
      </p:pic>
      <p:sp>
        <p:nvSpPr>
          <p:cNvPr id="52227" name="CasellaDiTesto 2"/>
          <p:cNvSpPr txBox="1">
            <a:spLocks noChangeArrowheads="1"/>
          </p:cNvSpPr>
          <p:nvPr/>
        </p:nvSpPr>
        <p:spPr bwMode="auto">
          <a:xfrm>
            <a:off x="5435600" y="765175"/>
            <a:ext cx="3708400" cy="3046413"/>
          </a:xfrm>
          <a:prstGeom prst="rect">
            <a:avLst/>
          </a:prstGeom>
          <a:noFill/>
          <a:ln w="9525">
            <a:noFill/>
            <a:miter lim="800000"/>
            <a:headEnd/>
            <a:tailEnd/>
          </a:ln>
        </p:spPr>
        <p:txBody>
          <a:bodyPr>
            <a:spAutoFit/>
          </a:bodyPr>
          <a:lstStyle/>
          <a:p>
            <a:pPr algn="ctr"/>
            <a:r>
              <a:rPr lang="it-IT" sz="3200">
                <a:solidFill>
                  <a:schemeClr val="bg1"/>
                </a:solidFill>
              </a:rPr>
              <a:t>Madonna del Cardellino</a:t>
            </a:r>
          </a:p>
          <a:p>
            <a:pPr algn="ctr"/>
            <a:endParaRPr lang="it-IT" sz="3200">
              <a:solidFill>
                <a:schemeClr val="bg1"/>
              </a:solidFill>
            </a:endParaRPr>
          </a:p>
          <a:p>
            <a:pPr algn="ctr"/>
            <a:r>
              <a:rPr lang="it-IT" sz="3200">
                <a:solidFill>
                  <a:schemeClr val="bg1"/>
                </a:solidFill>
              </a:rPr>
              <a:t>1507</a:t>
            </a:r>
          </a:p>
          <a:p>
            <a:pPr algn="ctr"/>
            <a:endParaRPr lang="it-IT" sz="3200">
              <a:solidFill>
                <a:schemeClr val="bg1"/>
              </a:solidFill>
            </a:endParaRPr>
          </a:p>
          <a:p>
            <a:pPr algn="ctr"/>
            <a:r>
              <a:rPr lang="it-IT" sz="3200">
                <a:solidFill>
                  <a:schemeClr val="bg1"/>
                </a:solidFill>
              </a:rPr>
              <a:t>Firenze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Madonna del cardellino"/>
          <p:cNvPicPr>
            <a:picLocks noChangeAspect="1" noChangeArrowheads="1"/>
          </p:cNvPicPr>
          <p:nvPr/>
        </p:nvPicPr>
        <p:blipFill>
          <a:blip r:embed="rId2" cstate="print">
            <a:lum bright="10000" contrast="10000"/>
          </a:blip>
          <a:srcRect/>
          <a:stretch>
            <a:fillRect/>
          </a:stretch>
        </p:blipFill>
        <p:spPr bwMode="auto">
          <a:xfrm>
            <a:off x="4675188" y="260350"/>
            <a:ext cx="4433887" cy="6192838"/>
          </a:xfrm>
          <a:prstGeom prst="rect">
            <a:avLst/>
          </a:prstGeom>
          <a:noFill/>
          <a:ln w="9525">
            <a:noFill/>
            <a:miter lim="800000"/>
            <a:headEnd/>
            <a:tailEnd/>
          </a:ln>
        </p:spPr>
      </p:pic>
      <p:pic>
        <p:nvPicPr>
          <p:cNvPr id="53251" name="Picture 2" descr="https://upload.wikimedia.org/wikipedia/commons/thumb/d/dd/Raphael_Madonna_of_the_Goldfinch.jpg/800px-Raphael_Madonna_of_the_Goldfinch.jpg"/>
          <p:cNvPicPr>
            <a:picLocks noChangeAspect="1" noChangeArrowheads="1"/>
          </p:cNvPicPr>
          <p:nvPr/>
        </p:nvPicPr>
        <p:blipFill>
          <a:blip r:embed="rId3" cstate="print"/>
          <a:srcRect l="2754"/>
          <a:stretch>
            <a:fillRect/>
          </a:stretch>
        </p:blipFill>
        <p:spPr bwMode="auto">
          <a:xfrm>
            <a:off x="107950" y="260350"/>
            <a:ext cx="4464050" cy="6192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s://riflessistorici.files.wordpress.com/2015/11/raffaello_sanzio_-_madonna_del_cardellino_-_google_art_project.jpg"/>
          <p:cNvPicPr>
            <a:picLocks noChangeAspect="1" noChangeArrowheads="1"/>
          </p:cNvPicPr>
          <p:nvPr/>
        </p:nvPicPr>
        <p:blipFill>
          <a:blip r:embed="rId2" cstate="print">
            <a:lum bright="20000" contrast="10000"/>
          </a:blip>
          <a:srcRect/>
          <a:stretch>
            <a:fillRect/>
          </a:stretch>
        </p:blipFill>
        <p:spPr bwMode="auto">
          <a:xfrm>
            <a:off x="539750" y="981075"/>
            <a:ext cx="7766050" cy="481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Belle Jardinière"/>
          <p:cNvPicPr>
            <a:picLocks noChangeAspect="1" noChangeArrowheads="1"/>
          </p:cNvPicPr>
          <p:nvPr/>
        </p:nvPicPr>
        <p:blipFill>
          <a:blip r:embed="rId2" cstate="print"/>
          <a:srcRect/>
          <a:stretch>
            <a:fillRect/>
          </a:stretch>
        </p:blipFill>
        <p:spPr bwMode="auto">
          <a:xfrm>
            <a:off x="539750" y="333375"/>
            <a:ext cx="3929063" cy="6048375"/>
          </a:xfrm>
          <a:prstGeom prst="rect">
            <a:avLst/>
          </a:prstGeom>
          <a:noFill/>
          <a:ln w="9525">
            <a:noFill/>
            <a:miter lim="800000"/>
            <a:headEnd/>
            <a:tailEnd/>
          </a:ln>
        </p:spPr>
      </p:pic>
      <p:sp>
        <p:nvSpPr>
          <p:cNvPr id="55299" name="CasellaDiTesto 2"/>
          <p:cNvSpPr txBox="1">
            <a:spLocks noChangeArrowheads="1"/>
          </p:cNvSpPr>
          <p:nvPr/>
        </p:nvSpPr>
        <p:spPr bwMode="auto">
          <a:xfrm>
            <a:off x="4643438" y="765175"/>
            <a:ext cx="3889375" cy="3416300"/>
          </a:xfrm>
          <a:prstGeom prst="rect">
            <a:avLst/>
          </a:prstGeom>
          <a:noFill/>
          <a:ln w="9525">
            <a:noFill/>
            <a:miter lim="800000"/>
            <a:headEnd/>
            <a:tailEnd/>
          </a:ln>
        </p:spPr>
        <p:txBody>
          <a:bodyPr>
            <a:spAutoFit/>
          </a:bodyPr>
          <a:lstStyle/>
          <a:p>
            <a:pPr algn="ctr"/>
            <a:r>
              <a:rPr lang="it-IT" sz="3600">
                <a:solidFill>
                  <a:schemeClr val="bg1"/>
                </a:solidFill>
              </a:rPr>
              <a:t>La Bella Giardiniera</a:t>
            </a:r>
          </a:p>
          <a:p>
            <a:pPr algn="ctr"/>
            <a:endParaRPr lang="it-IT" sz="3600">
              <a:solidFill>
                <a:schemeClr val="bg1"/>
              </a:solidFill>
            </a:endParaRPr>
          </a:p>
          <a:p>
            <a:pPr algn="ctr"/>
            <a:r>
              <a:rPr lang="it-IT" sz="3600">
                <a:solidFill>
                  <a:schemeClr val="bg1"/>
                </a:solidFill>
              </a:rPr>
              <a:t>1507</a:t>
            </a:r>
          </a:p>
          <a:p>
            <a:pPr algn="ctr"/>
            <a:endParaRPr lang="it-IT" sz="3600">
              <a:solidFill>
                <a:schemeClr val="bg1"/>
              </a:solidFill>
            </a:endParaRPr>
          </a:p>
          <a:p>
            <a:pPr algn="ctr"/>
            <a:r>
              <a:rPr lang="it-IT" sz="3600">
                <a:solidFill>
                  <a:schemeClr val="bg1"/>
                </a:solidFill>
              </a:rPr>
              <a:t>Parigi</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descr="Madonna del Baldacchino"/>
          <p:cNvPicPr>
            <a:picLocks noChangeAspect="1" noChangeArrowheads="1"/>
          </p:cNvPicPr>
          <p:nvPr/>
        </p:nvPicPr>
        <p:blipFill>
          <a:blip r:embed="rId2" cstate="print"/>
          <a:srcRect/>
          <a:stretch>
            <a:fillRect/>
          </a:stretch>
        </p:blipFill>
        <p:spPr bwMode="auto">
          <a:xfrm>
            <a:off x="250825" y="396875"/>
            <a:ext cx="4752975" cy="6008688"/>
          </a:xfrm>
          <a:prstGeom prst="rect">
            <a:avLst/>
          </a:prstGeom>
          <a:noFill/>
          <a:ln w="9525">
            <a:noFill/>
            <a:miter lim="800000"/>
            <a:headEnd/>
            <a:tailEnd/>
          </a:ln>
        </p:spPr>
      </p:pic>
      <p:sp>
        <p:nvSpPr>
          <p:cNvPr id="56323" name="CasellaDiTesto 2"/>
          <p:cNvSpPr txBox="1">
            <a:spLocks noChangeArrowheads="1"/>
          </p:cNvSpPr>
          <p:nvPr/>
        </p:nvSpPr>
        <p:spPr bwMode="auto">
          <a:xfrm>
            <a:off x="5148263" y="765175"/>
            <a:ext cx="3887787" cy="4524375"/>
          </a:xfrm>
          <a:prstGeom prst="rect">
            <a:avLst/>
          </a:prstGeom>
          <a:noFill/>
          <a:ln w="9525">
            <a:noFill/>
            <a:miter lim="800000"/>
            <a:headEnd/>
            <a:tailEnd/>
          </a:ln>
        </p:spPr>
        <p:txBody>
          <a:bodyPr>
            <a:spAutoFit/>
          </a:bodyPr>
          <a:lstStyle/>
          <a:p>
            <a:pPr algn="ctr"/>
            <a:r>
              <a:rPr lang="it-IT" sz="3600">
                <a:solidFill>
                  <a:schemeClr val="bg1"/>
                </a:solidFill>
              </a:rPr>
              <a:t>Madonna del Baldacchino</a:t>
            </a:r>
          </a:p>
          <a:p>
            <a:pPr algn="ctr"/>
            <a:endParaRPr lang="it-IT" sz="3600">
              <a:solidFill>
                <a:schemeClr val="bg1"/>
              </a:solidFill>
            </a:endParaRPr>
          </a:p>
          <a:p>
            <a:pPr algn="ctr"/>
            <a:r>
              <a:rPr lang="it-IT" sz="3600">
                <a:solidFill>
                  <a:schemeClr val="bg1"/>
                </a:solidFill>
              </a:rPr>
              <a:t>1507-08</a:t>
            </a:r>
          </a:p>
          <a:p>
            <a:pPr algn="ctr"/>
            <a:endParaRPr lang="it-IT" sz="3600">
              <a:solidFill>
                <a:schemeClr val="bg1"/>
              </a:solidFill>
            </a:endParaRPr>
          </a:p>
          <a:p>
            <a:pPr algn="ctr"/>
            <a:r>
              <a:rPr lang="it-IT" sz="3600">
                <a:solidFill>
                  <a:schemeClr val="bg1"/>
                </a:solidFill>
              </a:rPr>
              <a:t>Per la chiesa di </a:t>
            </a:r>
          </a:p>
          <a:p>
            <a:pPr algn="ctr"/>
            <a:r>
              <a:rPr lang="it-IT" sz="3600">
                <a:solidFill>
                  <a:schemeClr val="bg1"/>
                </a:solidFill>
              </a:rPr>
              <a:t>S. Spirito a </a:t>
            </a:r>
          </a:p>
          <a:p>
            <a:pPr algn="ctr"/>
            <a:r>
              <a:rPr lang="it-IT" sz="3600">
                <a:solidFill>
                  <a:schemeClr val="bg1"/>
                </a:solidFill>
              </a:rPr>
              <a:t>Firenze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asellaDiTesto 1"/>
          <p:cNvSpPr txBox="1">
            <a:spLocks noChangeArrowheads="1"/>
          </p:cNvSpPr>
          <p:nvPr/>
        </p:nvSpPr>
        <p:spPr bwMode="auto">
          <a:xfrm>
            <a:off x="1187450" y="2330450"/>
            <a:ext cx="6913563" cy="738188"/>
          </a:xfrm>
          <a:prstGeom prst="rect">
            <a:avLst/>
          </a:prstGeom>
          <a:noFill/>
          <a:ln w="9525">
            <a:noFill/>
            <a:miter lim="800000"/>
            <a:headEnd/>
            <a:tailEnd/>
          </a:ln>
        </p:spPr>
        <p:txBody>
          <a:bodyPr>
            <a:spAutoFit/>
          </a:bodyPr>
          <a:lstStyle/>
          <a:p>
            <a:pPr algn="ctr"/>
            <a:r>
              <a:rPr lang="it-IT" sz="4200">
                <a:solidFill>
                  <a:schemeClr val="bg1"/>
                </a:solidFill>
              </a:rPr>
              <a:t>Altri lavori per l’Umbria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Trinità e santi"/>
          <p:cNvPicPr>
            <a:picLocks noChangeAspect="1" noChangeArrowheads="1"/>
          </p:cNvPicPr>
          <p:nvPr/>
        </p:nvPicPr>
        <p:blipFill>
          <a:blip r:embed="rId2" cstate="print"/>
          <a:srcRect/>
          <a:stretch>
            <a:fillRect/>
          </a:stretch>
        </p:blipFill>
        <p:spPr bwMode="auto">
          <a:xfrm>
            <a:off x="468313" y="333375"/>
            <a:ext cx="4589462" cy="6191250"/>
          </a:xfrm>
          <a:prstGeom prst="rect">
            <a:avLst/>
          </a:prstGeom>
          <a:noFill/>
          <a:ln w="9525">
            <a:noFill/>
            <a:miter lim="800000"/>
            <a:headEnd/>
            <a:tailEnd/>
          </a:ln>
        </p:spPr>
      </p:pic>
      <p:sp>
        <p:nvSpPr>
          <p:cNvPr id="58371" name="CasellaDiTesto 2"/>
          <p:cNvSpPr txBox="1">
            <a:spLocks noChangeArrowheads="1"/>
          </p:cNvSpPr>
          <p:nvPr/>
        </p:nvSpPr>
        <p:spPr bwMode="auto">
          <a:xfrm>
            <a:off x="5148263" y="765175"/>
            <a:ext cx="3887787" cy="2308225"/>
          </a:xfrm>
          <a:prstGeom prst="rect">
            <a:avLst/>
          </a:prstGeom>
          <a:noFill/>
          <a:ln w="9525">
            <a:noFill/>
            <a:miter lim="800000"/>
            <a:headEnd/>
            <a:tailEnd/>
          </a:ln>
        </p:spPr>
        <p:txBody>
          <a:bodyPr>
            <a:spAutoFit/>
          </a:bodyPr>
          <a:lstStyle/>
          <a:p>
            <a:pPr algn="ctr"/>
            <a:r>
              <a:rPr lang="it-IT" sz="3600">
                <a:solidFill>
                  <a:schemeClr val="bg1"/>
                </a:solidFill>
              </a:rPr>
              <a:t>Cappella San Severo</a:t>
            </a:r>
          </a:p>
          <a:p>
            <a:pPr algn="ctr"/>
            <a:endParaRPr lang="it-IT" sz="3600">
              <a:solidFill>
                <a:schemeClr val="bg1"/>
              </a:solidFill>
            </a:endParaRPr>
          </a:p>
          <a:p>
            <a:pPr algn="ctr"/>
            <a:r>
              <a:rPr lang="it-IT" sz="3600">
                <a:solidFill>
                  <a:schemeClr val="bg1"/>
                </a:solidFill>
              </a:rPr>
              <a:t>Perugia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s://upload.wikimedia.org/wikipedia/commons/f/f2/Raffaello,_pala_baglioni,_deposizione.jpg"/>
          <p:cNvPicPr>
            <a:picLocks noChangeAspect="1" noChangeArrowheads="1"/>
          </p:cNvPicPr>
          <p:nvPr/>
        </p:nvPicPr>
        <p:blipFill>
          <a:blip r:embed="rId2" cstate="print"/>
          <a:srcRect/>
          <a:stretch>
            <a:fillRect/>
          </a:stretch>
        </p:blipFill>
        <p:spPr bwMode="auto">
          <a:xfrm>
            <a:off x="1460500" y="255588"/>
            <a:ext cx="5991225" cy="619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asellaDiTesto 1"/>
          <p:cNvSpPr txBox="1">
            <a:spLocks noChangeArrowheads="1"/>
          </p:cNvSpPr>
          <p:nvPr/>
        </p:nvSpPr>
        <p:spPr bwMode="auto">
          <a:xfrm>
            <a:off x="250825" y="1360488"/>
            <a:ext cx="8713788" cy="3692525"/>
          </a:xfrm>
          <a:prstGeom prst="rect">
            <a:avLst/>
          </a:prstGeom>
          <a:noFill/>
          <a:ln w="9525">
            <a:noFill/>
            <a:miter lim="800000"/>
            <a:headEnd/>
            <a:tailEnd/>
          </a:ln>
        </p:spPr>
        <p:txBody>
          <a:bodyPr>
            <a:spAutoFit/>
          </a:bodyPr>
          <a:lstStyle/>
          <a:p>
            <a:pPr algn="just"/>
            <a:r>
              <a:rPr lang="it-IT" sz="2600">
                <a:solidFill>
                  <a:schemeClr val="bg1"/>
                </a:solidFill>
              </a:rPr>
              <a:t>In questa divinissima pittura un Cristo morto portato a sotterrare, condotto con tanta freschezza e sì fatto amore che a vederlo pare fatto pur ora. […]</a:t>
            </a:r>
          </a:p>
          <a:p>
            <a:pPr algn="just"/>
            <a:endParaRPr lang="it-IT" sz="2600">
              <a:solidFill>
                <a:schemeClr val="bg1"/>
              </a:solidFill>
            </a:endParaRPr>
          </a:p>
          <a:p>
            <a:pPr algn="just"/>
            <a:r>
              <a:rPr lang="it-IT" sz="2600">
                <a:solidFill>
                  <a:schemeClr val="bg1"/>
                </a:solidFill>
              </a:rPr>
              <a:t>E di vero chi considera la diligenza, l’amore, l’arte e la grazia di quest’opera, ha gran ragione di maravigliarsi perché ella fa stupire chiunque la mira per l’aria delle figure, per la bellezza de’ panni et insomma per una estrema bontà ch’ell’ha in tutte le parti.</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s://upload.wikimedia.org/wikipedia/commons/f/f2/Raffaello,_pala_baglioni,_deposizione.jpg"/>
          <p:cNvPicPr>
            <a:picLocks noChangeAspect="1" noChangeArrowheads="1"/>
          </p:cNvPicPr>
          <p:nvPr/>
        </p:nvPicPr>
        <p:blipFill>
          <a:blip r:embed="rId2" cstate="print"/>
          <a:srcRect l="71675" t="17375" b="16893"/>
          <a:stretch>
            <a:fillRect/>
          </a:stretch>
        </p:blipFill>
        <p:spPr bwMode="auto">
          <a:xfrm>
            <a:off x="395288" y="260350"/>
            <a:ext cx="2663825" cy="6394450"/>
          </a:xfrm>
          <a:prstGeom prst="rect">
            <a:avLst/>
          </a:prstGeom>
          <a:noFill/>
          <a:ln w="9525">
            <a:noFill/>
            <a:miter lim="800000"/>
            <a:headEnd/>
            <a:tailEnd/>
          </a:ln>
        </p:spPr>
      </p:pic>
      <p:sp>
        <p:nvSpPr>
          <p:cNvPr id="61443" name="CasellaDiTesto 2"/>
          <p:cNvSpPr txBox="1">
            <a:spLocks noChangeArrowheads="1"/>
          </p:cNvSpPr>
          <p:nvPr/>
        </p:nvSpPr>
        <p:spPr bwMode="auto">
          <a:xfrm>
            <a:off x="3419475" y="358775"/>
            <a:ext cx="5545138" cy="6094413"/>
          </a:xfrm>
          <a:prstGeom prst="rect">
            <a:avLst/>
          </a:prstGeom>
          <a:noFill/>
          <a:ln w="9525">
            <a:noFill/>
            <a:miter lim="800000"/>
            <a:headEnd/>
            <a:tailEnd/>
          </a:ln>
        </p:spPr>
        <p:txBody>
          <a:bodyPr>
            <a:spAutoFit/>
          </a:bodyPr>
          <a:lstStyle/>
          <a:p>
            <a:pPr algn="just"/>
            <a:r>
              <a:rPr lang="it-IT" sz="2600">
                <a:solidFill>
                  <a:schemeClr val="bg1"/>
                </a:solidFill>
              </a:rPr>
              <a:t>Immaginossi Raffaello nel componimento di questa opera il dolore che hanno i più stretti et amorevoli parenti nel riporre il corpo d’alcuna più cara persona nella quale veramente consista il bene, l’onore e l’utile di tutta una famiglia: vi si vede la Nostra Donna venuta meno e le teste di tutte le figure molto graziose nel pianto e quella particolarmente di San Giovanni, il quale incrocicchiate le mani china la testa con una maniera da far comuovere qual è più duro animo a pietà.</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s-media-cache-ak0.pinimg.com/originals/7e/bd/81/7ebd81cadd1818e3fb4e5c1dd6d025ed.jpg"/>
          <p:cNvPicPr>
            <a:picLocks noChangeAspect="1" noChangeArrowheads="1"/>
          </p:cNvPicPr>
          <p:nvPr/>
        </p:nvPicPr>
        <p:blipFill>
          <a:blip r:embed="rId2" cstate="print"/>
          <a:srcRect/>
          <a:stretch>
            <a:fillRect/>
          </a:stretch>
        </p:blipFill>
        <p:spPr bwMode="auto">
          <a:xfrm>
            <a:off x="128588" y="1268413"/>
            <a:ext cx="8907462" cy="4464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s://upload.wikimedia.org/wikipedia/commons/f/f2/Raffaello,_pala_baglioni,_deposizione.jpg"/>
          <p:cNvPicPr>
            <a:picLocks noChangeAspect="1" noChangeArrowheads="1"/>
          </p:cNvPicPr>
          <p:nvPr/>
        </p:nvPicPr>
        <p:blipFill>
          <a:blip r:embed="rId2" cstate="print"/>
          <a:srcRect l="262" t="16347" r="52873" b="53444"/>
          <a:stretch>
            <a:fillRect/>
          </a:stretch>
        </p:blipFill>
        <p:spPr bwMode="auto">
          <a:xfrm>
            <a:off x="611188" y="765175"/>
            <a:ext cx="7885112" cy="525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CasellaDiTesto 1"/>
          <p:cNvSpPr txBox="1">
            <a:spLocks noChangeArrowheads="1"/>
          </p:cNvSpPr>
          <p:nvPr/>
        </p:nvSpPr>
        <p:spPr bwMode="auto">
          <a:xfrm>
            <a:off x="1187450" y="2205038"/>
            <a:ext cx="6913563" cy="2678112"/>
          </a:xfrm>
          <a:prstGeom prst="rect">
            <a:avLst/>
          </a:prstGeom>
          <a:noFill/>
          <a:ln w="9525">
            <a:noFill/>
            <a:miter lim="800000"/>
            <a:headEnd/>
            <a:tailEnd/>
          </a:ln>
        </p:spPr>
        <p:txBody>
          <a:bodyPr>
            <a:spAutoFit/>
          </a:bodyPr>
          <a:lstStyle/>
          <a:p>
            <a:pPr algn="ctr"/>
            <a:r>
              <a:rPr lang="it-IT" sz="4200" b="1">
                <a:solidFill>
                  <a:schemeClr val="bg1"/>
                </a:solidFill>
              </a:rPr>
              <a:t>1508</a:t>
            </a:r>
          </a:p>
          <a:p>
            <a:pPr algn="ctr"/>
            <a:endParaRPr lang="it-IT" sz="4200" b="1">
              <a:solidFill>
                <a:schemeClr val="bg1"/>
              </a:solidFill>
            </a:endParaRPr>
          </a:p>
          <a:p>
            <a:pPr algn="ctr"/>
            <a:endParaRPr lang="it-IT" sz="4200" b="1">
              <a:solidFill>
                <a:schemeClr val="bg1"/>
              </a:solidFill>
            </a:endParaRPr>
          </a:p>
          <a:p>
            <a:pPr algn="ctr"/>
            <a:r>
              <a:rPr lang="it-IT" sz="4200" b="1">
                <a:solidFill>
                  <a:schemeClr val="bg1"/>
                </a:solidFill>
              </a:rPr>
              <a:t>Roma</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www.arteworld.it/wp-content/uploads/2015/11/Ritratto-di-Giulio-II-Raffaello-Sanzio-Firenze-Uffizi-analisi.jpg"/>
          <p:cNvPicPr>
            <a:picLocks noChangeAspect="1" noChangeArrowheads="1"/>
          </p:cNvPicPr>
          <p:nvPr/>
        </p:nvPicPr>
        <p:blipFill>
          <a:blip r:embed="rId2" cstate="print">
            <a:lum bright="10000" contrast="10000"/>
          </a:blip>
          <a:srcRect/>
          <a:stretch>
            <a:fillRect/>
          </a:stretch>
        </p:blipFill>
        <p:spPr bwMode="auto">
          <a:xfrm>
            <a:off x="250825" y="260350"/>
            <a:ext cx="4473575" cy="5976938"/>
          </a:xfrm>
          <a:prstGeom prst="rect">
            <a:avLst/>
          </a:prstGeom>
          <a:noFill/>
          <a:ln w="9525">
            <a:noFill/>
            <a:miter lim="800000"/>
            <a:headEnd/>
            <a:tailEnd/>
          </a:ln>
        </p:spPr>
      </p:pic>
      <p:sp>
        <p:nvSpPr>
          <p:cNvPr id="64515" name="Rettangolo 2"/>
          <p:cNvSpPr>
            <a:spLocks noChangeArrowheads="1"/>
          </p:cNvSpPr>
          <p:nvPr/>
        </p:nvSpPr>
        <p:spPr bwMode="auto">
          <a:xfrm>
            <a:off x="4932363" y="836613"/>
            <a:ext cx="4067175" cy="5016500"/>
          </a:xfrm>
          <a:prstGeom prst="rect">
            <a:avLst/>
          </a:prstGeom>
          <a:noFill/>
          <a:ln w="9525">
            <a:noFill/>
            <a:miter lim="800000"/>
            <a:headEnd/>
            <a:tailEnd/>
          </a:ln>
        </p:spPr>
        <p:txBody>
          <a:bodyPr>
            <a:spAutoFit/>
          </a:bodyPr>
          <a:lstStyle/>
          <a:p>
            <a:pPr algn="just"/>
            <a:r>
              <a:rPr lang="it-IT" sz="3200">
                <a:solidFill>
                  <a:schemeClr val="bg1"/>
                </a:solidFill>
              </a:rPr>
              <a:t>Ritrasse in questo tempo papa Giulio in un quadro a olio tanto vivo e verace che faceva temere il ritratto a vederlo, come se proprio egli fosse il vivo, la quale opera è oggi in Santa Maria del Popolo.</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asellaDiTesto 1"/>
          <p:cNvSpPr txBox="1">
            <a:spLocks noChangeArrowheads="1"/>
          </p:cNvSpPr>
          <p:nvPr/>
        </p:nvSpPr>
        <p:spPr bwMode="auto">
          <a:xfrm>
            <a:off x="900113" y="188913"/>
            <a:ext cx="6911975" cy="738187"/>
          </a:xfrm>
          <a:prstGeom prst="rect">
            <a:avLst/>
          </a:prstGeom>
          <a:noFill/>
          <a:ln w="9525">
            <a:noFill/>
            <a:miter lim="800000"/>
            <a:headEnd/>
            <a:tailEnd/>
          </a:ln>
        </p:spPr>
        <p:txBody>
          <a:bodyPr>
            <a:spAutoFit/>
          </a:bodyPr>
          <a:lstStyle/>
          <a:p>
            <a:pPr algn="ctr"/>
            <a:r>
              <a:rPr lang="it-IT" sz="4200">
                <a:solidFill>
                  <a:schemeClr val="bg1"/>
                </a:solidFill>
              </a:rPr>
              <a:t>Le Stanze di Raffaello</a:t>
            </a:r>
          </a:p>
        </p:txBody>
      </p:sp>
      <p:pic>
        <p:nvPicPr>
          <p:cNvPr id="65539" name="Picture 2" descr="Stanza della Segnatura"/>
          <p:cNvPicPr>
            <a:picLocks noChangeAspect="1" noChangeArrowheads="1"/>
          </p:cNvPicPr>
          <p:nvPr/>
        </p:nvPicPr>
        <p:blipFill>
          <a:blip r:embed="rId2" cstate="print"/>
          <a:srcRect/>
          <a:stretch>
            <a:fillRect/>
          </a:stretch>
        </p:blipFill>
        <p:spPr bwMode="auto">
          <a:xfrm>
            <a:off x="1331913" y="1052513"/>
            <a:ext cx="6534150"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descr="http://www.arteworld.it/wp-content/uploads/2015/12/Scuola-di-Atene-cartone-Raffaello-Sanzio-Ambrosiana.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it-IT">
              <a:latin typeface="Calibri" pitchFamily="34" charset="0"/>
            </a:endParaRPr>
          </a:p>
        </p:txBody>
      </p:sp>
      <p:pic>
        <p:nvPicPr>
          <p:cNvPr id="66563" name="Picture 4" descr="http://www.arteworld.it/wp-content/uploads/2015/12/Scuola-di-Atene-cartone-Raffaello-Sanzio-Ambrosiana.jpg"/>
          <p:cNvPicPr>
            <a:picLocks noChangeAspect="1" noChangeArrowheads="1"/>
          </p:cNvPicPr>
          <p:nvPr/>
        </p:nvPicPr>
        <p:blipFill>
          <a:blip r:embed="rId2" cstate="print"/>
          <a:srcRect/>
          <a:stretch>
            <a:fillRect/>
          </a:stretch>
        </p:blipFill>
        <p:spPr bwMode="auto">
          <a:xfrm>
            <a:off x="250825" y="1341438"/>
            <a:ext cx="8632825" cy="2957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s://upload.wikimedia.org/wikipedia/commons/0/03/Escola_de_atenas_-_vaticano.jpg"/>
          <p:cNvPicPr>
            <a:picLocks noChangeAspect="1" noChangeArrowheads="1"/>
          </p:cNvPicPr>
          <p:nvPr/>
        </p:nvPicPr>
        <p:blipFill>
          <a:blip r:embed="rId2" cstate="print"/>
          <a:srcRect/>
          <a:stretch>
            <a:fillRect/>
          </a:stretch>
        </p:blipFill>
        <p:spPr bwMode="auto">
          <a:xfrm>
            <a:off x="60325" y="333375"/>
            <a:ext cx="9048750" cy="5972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descr="http://catalogo.fondazionezeri.unibo.it/foto/80000/74000/73636.jpg"/>
          <p:cNvPicPr>
            <a:picLocks noChangeAspect="1" noChangeArrowheads="1"/>
          </p:cNvPicPr>
          <p:nvPr/>
        </p:nvPicPr>
        <p:blipFill>
          <a:blip r:embed="rId2" cstate="print"/>
          <a:srcRect/>
          <a:stretch>
            <a:fillRect/>
          </a:stretch>
        </p:blipFill>
        <p:spPr bwMode="auto">
          <a:xfrm>
            <a:off x="2771775" y="188913"/>
            <a:ext cx="3168650" cy="623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Diogenes - La scuola di Atene.jpg"/>
          <p:cNvPicPr>
            <a:picLocks noChangeAspect="1" noChangeArrowheads="1"/>
          </p:cNvPicPr>
          <p:nvPr/>
        </p:nvPicPr>
        <p:blipFill>
          <a:blip r:embed="rId2" cstate="print">
            <a:lum contrast="20000"/>
          </a:blip>
          <a:srcRect/>
          <a:stretch>
            <a:fillRect/>
          </a:stretch>
        </p:blipFill>
        <p:spPr bwMode="auto">
          <a:xfrm>
            <a:off x="1460500" y="549275"/>
            <a:ext cx="6064250" cy="583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https://upload.wikimedia.org/wikipedia/commons/0/03/Escola_de_atenas_-_vaticano.jpg"/>
          <p:cNvPicPr>
            <a:picLocks noChangeAspect="1" noChangeArrowheads="1"/>
          </p:cNvPicPr>
          <p:nvPr/>
        </p:nvPicPr>
        <p:blipFill>
          <a:blip r:embed="rId2" cstate="print"/>
          <a:srcRect l="30762" t="8440" r="33424" b="-70"/>
          <a:stretch>
            <a:fillRect/>
          </a:stretch>
        </p:blipFill>
        <p:spPr bwMode="auto">
          <a:xfrm>
            <a:off x="179388" y="115888"/>
            <a:ext cx="3836987" cy="6481762"/>
          </a:xfrm>
          <a:prstGeom prst="rect">
            <a:avLst/>
          </a:prstGeom>
          <a:noFill/>
          <a:ln w="9525">
            <a:noFill/>
            <a:miter lim="800000"/>
            <a:headEnd/>
            <a:tailEnd/>
          </a:ln>
        </p:spPr>
      </p:pic>
      <p:pic>
        <p:nvPicPr>
          <p:cNvPr id="70659" name="Picture 2" descr="https://upload.wikimedia.org/wikipedia/commons/0/03/Escola_de_atenas_-_vaticano.jpg"/>
          <p:cNvPicPr>
            <a:picLocks noChangeAspect="1" noChangeArrowheads="1"/>
          </p:cNvPicPr>
          <p:nvPr/>
        </p:nvPicPr>
        <p:blipFill>
          <a:blip r:embed="rId2" cstate="print"/>
          <a:srcRect l="66576" t="47021" r="5571" b="4753"/>
          <a:stretch>
            <a:fillRect/>
          </a:stretch>
        </p:blipFill>
        <p:spPr bwMode="auto">
          <a:xfrm>
            <a:off x="4356100" y="765175"/>
            <a:ext cx="4598988" cy="525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Scuola di atene 23.jpg"/>
          <p:cNvPicPr>
            <a:picLocks noChangeAspect="1" noChangeArrowheads="1"/>
          </p:cNvPicPr>
          <p:nvPr/>
        </p:nvPicPr>
        <p:blipFill>
          <a:blip r:embed="rId2" cstate="print"/>
          <a:srcRect/>
          <a:stretch>
            <a:fillRect/>
          </a:stretch>
        </p:blipFill>
        <p:spPr bwMode="auto">
          <a:xfrm>
            <a:off x="107950" y="765175"/>
            <a:ext cx="4291013" cy="5111750"/>
          </a:xfrm>
          <a:prstGeom prst="rect">
            <a:avLst/>
          </a:prstGeom>
          <a:noFill/>
          <a:ln w="9525">
            <a:noFill/>
            <a:miter lim="800000"/>
            <a:headEnd/>
            <a:tailEnd/>
          </a:ln>
        </p:spPr>
      </p:pic>
      <p:sp>
        <p:nvSpPr>
          <p:cNvPr id="71683" name="Rettangolo 4"/>
          <p:cNvSpPr>
            <a:spLocks noChangeArrowheads="1"/>
          </p:cNvSpPr>
          <p:nvPr/>
        </p:nvSpPr>
        <p:spPr bwMode="auto">
          <a:xfrm>
            <a:off x="4464050" y="1412875"/>
            <a:ext cx="4572000" cy="3970338"/>
          </a:xfrm>
          <a:prstGeom prst="rect">
            <a:avLst/>
          </a:prstGeom>
          <a:noFill/>
          <a:ln w="9525">
            <a:noFill/>
            <a:miter lim="800000"/>
            <a:headEnd/>
            <a:tailEnd/>
          </a:ln>
        </p:spPr>
        <p:txBody>
          <a:bodyPr>
            <a:spAutoFit/>
          </a:bodyPr>
          <a:lstStyle/>
          <a:p>
            <a:pPr algn="just"/>
            <a:r>
              <a:rPr lang="it-IT" sz="2800">
                <a:solidFill>
                  <a:schemeClr val="bg1"/>
                </a:solidFill>
              </a:rPr>
              <a:t>Èvvi similmente una figura che, chinata a terra con un paio di seste in mano, le gira sopra le tavole, la quale dicono essere Bramante architettore, che egli non è men desso che se e’ fusse vivo tanto è ben ritratto.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travelgetting.com/wp-content/uploads/2013/10/lo-studiolo-del-duca-federico.jpg"/>
          <p:cNvPicPr>
            <a:picLocks noChangeAspect="1" noChangeArrowheads="1"/>
          </p:cNvPicPr>
          <p:nvPr/>
        </p:nvPicPr>
        <p:blipFill>
          <a:blip r:embed="rId2" cstate="print">
            <a:lum bright="20000" contrast="30000"/>
          </a:blip>
          <a:srcRect/>
          <a:stretch>
            <a:fillRect/>
          </a:stretch>
        </p:blipFill>
        <p:spPr bwMode="auto">
          <a:xfrm>
            <a:off x="395288" y="333375"/>
            <a:ext cx="842010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s://upload.wikimedia.org/wikipedia/commons/b/b2/Parnaso_01.jpg"/>
          <p:cNvPicPr>
            <a:picLocks noChangeAspect="1" noChangeArrowheads="1"/>
          </p:cNvPicPr>
          <p:nvPr/>
        </p:nvPicPr>
        <p:blipFill>
          <a:blip r:embed="rId2" cstate="print"/>
          <a:srcRect/>
          <a:stretch>
            <a:fillRect/>
          </a:stretch>
        </p:blipFill>
        <p:spPr bwMode="auto">
          <a:xfrm>
            <a:off x="155575" y="333375"/>
            <a:ext cx="888682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2.bp.blogspot.com/-MZfJAfVxP4c/T6Uz8YXNvlI/AAAAAAAAASk/6VX2QpYHppk/s1600/Raffaello%252C+1509-10%252C+Omero+Virgilio+Dante.jpg"/>
          <p:cNvPicPr>
            <a:picLocks noChangeAspect="1" noChangeArrowheads="1"/>
          </p:cNvPicPr>
          <p:nvPr/>
        </p:nvPicPr>
        <p:blipFill>
          <a:blip r:embed="rId2" cstate="print"/>
          <a:srcRect/>
          <a:stretch>
            <a:fillRect/>
          </a:stretch>
        </p:blipFill>
        <p:spPr bwMode="auto">
          <a:xfrm>
            <a:off x="1619250" y="333375"/>
            <a:ext cx="611505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www.wga.hu/art/r/raphael/4stanze/1segnatu/2/00disput.jpg"/>
          <p:cNvPicPr>
            <a:picLocks noChangeAspect="1" noChangeArrowheads="1"/>
          </p:cNvPicPr>
          <p:nvPr/>
        </p:nvPicPr>
        <p:blipFill>
          <a:blip r:embed="rId2" cstate="print"/>
          <a:srcRect/>
          <a:stretch>
            <a:fillRect/>
          </a:stretch>
        </p:blipFill>
        <p:spPr bwMode="auto">
          <a:xfrm>
            <a:off x="539750" y="404813"/>
            <a:ext cx="802005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s://upload.wikimedia.org/wikipedia/commons/thumb/b/b5/Raffael_Staza_di_Eliodoro.jpg/800px-Raffael_Staza_di_Eliodoro.jpg"/>
          <p:cNvPicPr>
            <a:picLocks noChangeAspect="1" noChangeArrowheads="1"/>
          </p:cNvPicPr>
          <p:nvPr/>
        </p:nvPicPr>
        <p:blipFill>
          <a:blip r:embed="rId2" cstate="print"/>
          <a:srcRect/>
          <a:stretch>
            <a:fillRect/>
          </a:stretch>
        </p:blipFill>
        <p:spPr bwMode="auto">
          <a:xfrm>
            <a:off x="611188" y="476250"/>
            <a:ext cx="7820025" cy="590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www.parlandosparlando.com/wp-content/uploads/2013/10/Liberazione-di-San-Pietro-Raffaello-Sanzio.jpg"/>
          <p:cNvPicPr>
            <a:picLocks noChangeAspect="1" noChangeArrowheads="1"/>
          </p:cNvPicPr>
          <p:nvPr/>
        </p:nvPicPr>
        <p:blipFill>
          <a:blip r:embed="rId2" cstate="print"/>
          <a:srcRect/>
          <a:stretch>
            <a:fillRect/>
          </a:stretch>
        </p:blipFill>
        <p:spPr bwMode="auto">
          <a:xfrm>
            <a:off x="827088" y="549275"/>
            <a:ext cx="75819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http://www.fermaz.it/Immagini%20Raffaello/129.jpg"/>
          <p:cNvPicPr>
            <a:picLocks noChangeAspect="1" noChangeArrowheads="1"/>
          </p:cNvPicPr>
          <p:nvPr/>
        </p:nvPicPr>
        <p:blipFill>
          <a:blip r:embed="rId2" cstate="print"/>
          <a:srcRect/>
          <a:stretch>
            <a:fillRect/>
          </a:stretch>
        </p:blipFill>
        <p:spPr bwMode="auto">
          <a:xfrm>
            <a:off x="2124075" y="260350"/>
            <a:ext cx="491490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1.bp.blogspot.com/-NZVgUCYZxtU/U5F2ytYnpPI/AAAAAAAACYU/oVY2i1pPmdA/s1600/Liberazione_di_san_pietro_05.jpg"/>
          <p:cNvPicPr>
            <a:picLocks noChangeAspect="1" noChangeArrowheads="1"/>
          </p:cNvPicPr>
          <p:nvPr/>
        </p:nvPicPr>
        <p:blipFill>
          <a:blip r:embed="rId2" cstate="print"/>
          <a:srcRect/>
          <a:stretch>
            <a:fillRect/>
          </a:stretch>
        </p:blipFill>
        <p:spPr bwMode="auto">
          <a:xfrm>
            <a:off x="2268538" y="333375"/>
            <a:ext cx="490537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www.homolaicus.com/arte/sanzio/militari.jpg"/>
          <p:cNvPicPr>
            <a:picLocks noChangeAspect="1" noChangeArrowheads="1"/>
          </p:cNvPicPr>
          <p:nvPr/>
        </p:nvPicPr>
        <p:blipFill>
          <a:blip r:embed="rId2" cstate="print">
            <a:lum bright="20000" contrast="20000"/>
          </a:blip>
          <a:srcRect/>
          <a:stretch>
            <a:fillRect/>
          </a:stretch>
        </p:blipFill>
        <p:spPr bwMode="auto">
          <a:xfrm>
            <a:off x="2771775" y="260350"/>
            <a:ext cx="380047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s://upload.wikimedia.org/wikipedia/commons/c/c9/Cacciata_di_eliodoro_dal_tempio_01.jpg"/>
          <p:cNvPicPr>
            <a:picLocks noChangeAspect="1" noChangeArrowheads="1"/>
          </p:cNvPicPr>
          <p:nvPr/>
        </p:nvPicPr>
        <p:blipFill>
          <a:blip r:embed="rId2" cstate="print"/>
          <a:srcRect/>
          <a:stretch>
            <a:fillRect/>
          </a:stretch>
        </p:blipFill>
        <p:spPr bwMode="auto">
          <a:xfrm>
            <a:off x="263525" y="981075"/>
            <a:ext cx="8701088" cy="496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s://upload.wikimedia.org/wikipedia/commons/b/b6/Incendio_di_borgo_01.jpg"/>
          <p:cNvPicPr>
            <a:picLocks noChangeAspect="1" noChangeArrowheads="1"/>
          </p:cNvPicPr>
          <p:nvPr/>
        </p:nvPicPr>
        <p:blipFill>
          <a:blip r:embed="rId2" cstate="print"/>
          <a:srcRect/>
          <a:stretch>
            <a:fillRect/>
          </a:stretch>
        </p:blipFill>
        <p:spPr bwMode="auto">
          <a:xfrm>
            <a:off x="250825" y="620713"/>
            <a:ext cx="8513763" cy="5400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4/43/Loreto250706.JPG"/>
          <p:cNvPicPr>
            <a:picLocks noChangeAspect="1" noChangeArrowheads="1"/>
          </p:cNvPicPr>
          <p:nvPr/>
        </p:nvPicPr>
        <p:blipFill>
          <a:blip r:embed="rId2" cstate="print"/>
          <a:srcRect/>
          <a:stretch>
            <a:fillRect/>
          </a:stretch>
        </p:blipFill>
        <p:spPr bwMode="auto">
          <a:xfrm>
            <a:off x="539750" y="260350"/>
            <a:ext cx="805815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ttps://upload.wikimedia.org/wikipedia/commons/thumb/7/7a/Sanzio%2C_Raffaello_-_The_Fire_in_the_Borgo_%28detail%29_-_1514.jpg/800px-Sanzio%2C_Raffaello_-_The_Fire_in_the_Borgo_%28detail%29_-_1514.jpg"/>
          <p:cNvPicPr>
            <a:picLocks noChangeAspect="1" noChangeArrowheads="1"/>
          </p:cNvPicPr>
          <p:nvPr/>
        </p:nvPicPr>
        <p:blipFill>
          <a:blip r:embed="rId2" cstate="print"/>
          <a:srcRect/>
          <a:stretch>
            <a:fillRect/>
          </a:stretch>
        </p:blipFill>
        <p:spPr bwMode="auto">
          <a:xfrm>
            <a:off x="179388" y="765175"/>
            <a:ext cx="3990975" cy="5229225"/>
          </a:xfrm>
          <a:prstGeom prst="rect">
            <a:avLst/>
          </a:prstGeom>
          <a:noFill/>
          <a:ln w="9525">
            <a:noFill/>
            <a:miter lim="800000"/>
            <a:headEnd/>
            <a:tailEnd/>
          </a:ln>
        </p:spPr>
      </p:pic>
      <p:pic>
        <p:nvPicPr>
          <p:cNvPr id="82947" name="Picture 4" descr="https://micheledanieli.files.wordpress.com/2014/10/raffaello-incendio-di-borgo.jpg?w=640"/>
          <p:cNvPicPr>
            <a:picLocks noChangeAspect="1" noChangeArrowheads="1"/>
          </p:cNvPicPr>
          <p:nvPr/>
        </p:nvPicPr>
        <p:blipFill>
          <a:blip r:embed="rId3" cstate="print"/>
          <a:srcRect/>
          <a:stretch>
            <a:fillRect/>
          </a:stretch>
        </p:blipFill>
        <p:spPr bwMode="auto">
          <a:xfrm>
            <a:off x="4572000" y="333375"/>
            <a:ext cx="4391025"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s://upload.wikimedia.org/wikipedia/commons/thumb/4/4a/Chapelle_sixtine2.jpg/800px-Chapelle_sixtine2.jpg"/>
          <p:cNvPicPr>
            <a:picLocks noChangeAspect="1" noChangeArrowheads="1"/>
          </p:cNvPicPr>
          <p:nvPr/>
        </p:nvPicPr>
        <p:blipFill>
          <a:blip r:embed="rId2" cstate="print"/>
          <a:srcRect/>
          <a:stretch>
            <a:fillRect/>
          </a:stretch>
        </p:blipFill>
        <p:spPr bwMode="auto">
          <a:xfrm>
            <a:off x="1049338" y="1268413"/>
            <a:ext cx="7410450" cy="4953000"/>
          </a:xfrm>
          <a:prstGeom prst="rect">
            <a:avLst/>
          </a:prstGeom>
          <a:noFill/>
          <a:ln w="9525">
            <a:noFill/>
            <a:miter lim="800000"/>
            <a:headEnd/>
            <a:tailEnd/>
          </a:ln>
        </p:spPr>
      </p:pic>
      <p:sp>
        <p:nvSpPr>
          <p:cNvPr id="83971" name="CasellaDiTesto 4"/>
          <p:cNvSpPr txBox="1">
            <a:spLocks noChangeArrowheads="1"/>
          </p:cNvSpPr>
          <p:nvPr/>
        </p:nvSpPr>
        <p:spPr bwMode="auto">
          <a:xfrm>
            <a:off x="2987675" y="333375"/>
            <a:ext cx="3671888" cy="738188"/>
          </a:xfrm>
          <a:prstGeom prst="rect">
            <a:avLst/>
          </a:prstGeom>
          <a:noFill/>
          <a:ln w="9525">
            <a:noFill/>
            <a:miter lim="800000"/>
            <a:headEnd/>
            <a:tailEnd/>
          </a:ln>
        </p:spPr>
        <p:txBody>
          <a:bodyPr>
            <a:spAutoFit/>
          </a:bodyPr>
          <a:lstStyle/>
          <a:p>
            <a:pPr algn="ctr"/>
            <a:r>
              <a:rPr lang="it-IT" sz="4200" b="1">
                <a:solidFill>
                  <a:schemeClr val="bg1"/>
                </a:solidFill>
              </a:rPr>
              <a:t>1508  - 12</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descr="https://upload.wikimedia.org/wikipedia/commons/thumb/2/2a/Raffaello,_profeta_isaia.jpg/250px-Raffaello,_profeta_isaia.jpg"/>
          <p:cNvPicPr>
            <a:picLocks noChangeAspect="1" noChangeArrowheads="1"/>
          </p:cNvPicPr>
          <p:nvPr/>
        </p:nvPicPr>
        <p:blipFill>
          <a:blip r:embed="rId2" cstate="print"/>
          <a:srcRect/>
          <a:stretch>
            <a:fillRect/>
          </a:stretch>
        </p:blipFill>
        <p:spPr bwMode="auto">
          <a:xfrm>
            <a:off x="5076825" y="620713"/>
            <a:ext cx="3351213" cy="5832475"/>
          </a:xfrm>
          <a:prstGeom prst="rect">
            <a:avLst/>
          </a:prstGeom>
          <a:noFill/>
          <a:ln w="9525">
            <a:noFill/>
            <a:miter lim="800000"/>
            <a:headEnd/>
            <a:tailEnd/>
          </a:ln>
        </p:spPr>
      </p:pic>
      <p:pic>
        <p:nvPicPr>
          <p:cNvPr id="84995" name="Picture 6" descr="http://www.gliscritti.it/gallery3/var/albums/album_093/IMG_8386rid.JPG?m=1303160876"/>
          <p:cNvPicPr>
            <a:picLocks noChangeAspect="1" noChangeArrowheads="1"/>
          </p:cNvPicPr>
          <p:nvPr/>
        </p:nvPicPr>
        <p:blipFill>
          <a:blip r:embed="rId3" cstate="print"/>
          <a:srcRect l="7484" b="30141"/>
          <a:stretch>
            <a:fillRect/>
          </a:stretch>
        </p:blipFill>
        <p:spPr bwMode="auto">
          <a:xfrm>
            <a:off x="250825" y="1484313"/>
            <a:ext cx="4387850" cy="4968875"/>
          </a:xfrm>
          <a:prstGeom prst="rect">
            <a:avLst/>
          </a:prstGeom>
          <a:noFill/>
          <a:ln w="9525">
            <a:noFill/>
            <a:miter lim="800000"/>
            <a:headEnd/>
            <a:tailEnd/>
          </a:ln>
        </p:spPr>
      </p:pic>
      <p:sp>
        <p:nvSpPr>
          <p:cNvPr id="84996" name="CasellaDiTesto 3"/>
          <p:cNvSpPr txBox="1">
            <a:spLocks noChangeArrowheads="1"/>
          </p:cNvSpPr>
          <p:nvPr/>
        </p:nvSpPr>
        <p:spPr bwMode="auto">
          <a:xfrm>
            <a:off x="611188" y="188913"/>
            <a:ext cx="3744912" cy="1076325"/>
          </a:xfrm>
          <a:prstGeom prst="rect">
            <a:avLst/>
          </a:prstGeom>
          <a:noFill/>
          <a:ln w="9525">
            <a:noFill/>
            <a:miter lim="800000"/>
            <a:headEnd/>
            <a:tailEnd/>
          </a:ln>
        </p:spPr>
        <p:txBody>
          <a:bodyPr>
            <a:spAutoFit/>
          </a:bodyPr>
          <a:lstStyle/>
          <a:p>
            <a:pPr algn="ctr"/>
            <a:r>
              <a:rPr lang="it-IT" sz="3200">
                <a:solidFill>
                  <a:schemeClr val="bg1"/>
                </a:solidFill>
              </a:rPr>
              <a:t>Isaia</a:t>
            </a:r>
          </a:p>
          <a:p>
            <a:pPr algn="ctr"/>
            <a:r>
              <a:rPr lang="it-IT" sz="3200">
                <a:solidFill>
                  <a:schemeClr val="bg1"/>
                </a:solidFill>
              </a:rPr>
              <a:t>1511-12</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www.istantidibellezza.it/images/sibille-e-angeli.jpg"/>
          <p:cNvPicPr>
            <a:picLocks noChangeAspect="1" noChangeArrowheads="1"/>
          </p:cNvPicPr>
          <p:nvPr/>
        </p:nvPicPr>
        <p:blipFill>
          <a:blip r:embed="rId2" cstate="print"/>
          <a:srcRect/>
          <a:stretch>
            <a:fillRect/>
          </a:stretch>
        </p:blipFill>
        <p:spPr bwMode="auto">
          <a:xfrm>
            <a:off x="107950" y="1484313"/>
            <a:ext cx="8934450" cy="3943350"/>
          </a:xfrm>
          <a:prstGeom prst="rect">
            <a:avLst/>
          </a:prstGeom>
          <a:noFill/>
          <a:ln w="9525">
            <a:noFill/>
            <a:miter lim="800000"/>
            <a:headEnd/>
            <a:tailEnd/>
          </a:ln>
        </p:spPr>
      </p:pic>
      <p:sp>
        <p:nvSpPr>
          <p:cNvPr id="86019" name="CasellaDiTesto 2"/>
          <p:cNvSpPr txBox="1">
            <a:spLocks noChangeArrowheads="1"/>
          </p:cNvSpPr>
          <p:nvPr/>
        </p:nvSpPr>
        <p:spPr bwMode="auto">
          <a:xfrm>
            <a:off x="2627313" y="260350"/>
            <a:ext cx="3744912" cy="1077913"/>
          </a:xfrm>
          <a:prstGeom prst="rect">
            <a:avLst/>
          </a:prstGeom>
          <a:noFill/>
          <a:ln w="9525">
            <a:noFill/>
            <a:miter lim="800000"/>
            <a:headEnd/>
            <a:tailEnd/>
          </a:ln>
        </p:spPr>
        <p:txBody>
          <a:bodyPr>
            <a:spAutoFit/>
          </a:bodyPr>
          <a:lstStyle/>
          <a:p>
            <a:pPr algn="ctr"/>
            <a:r>
              <a:rPr lang="it-IT" sz="3200">
                <a:solidFill>
                  <a:schemeClr val="bg1"/>
                </a:solidFill>
              </a:rPr>
              <a:t>Sibille e angeli</a:t>
            </a:r>
          </a:p>
          <a:p>
            <a:pPr algn="ctr"/>
            <a:r>
              <a:rPr lang="it-IT" sz="3200">
                <a:solidFill>
                  <a:schemeClr val="bg1"/>
                </a:solidFill>
              </a:rPr>
              <a:t>1514</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4" descr="http://farm8.static.flickr.com/7191/6889508588_c5bd120231.jpg"/>
          <p:cNvPicPr>
            <a:picLocks noChangeAspect="1" noChangeArrowheads="1"/>
          </p:cNvPicPr>
          <p:nvPr/>
        </p:nvPicPr>
        <p:blipFill>
          <a:blip r:embed="rId2" cstate="print"/>
          <a:srcRect t="9232"/>
          <a:stretch>
            <a:fillRect/>
          </a:stretch>
        </p:blipFill>
        <p:spPr bwMode="auto">
          <a:xfrm>
            <a:off x="576263" y="908050"/>
            <a:ext cx="7956550" cy="4824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4" descr="https://upload.wikimedia.org/wikipedia/commons/thumb/0/0f/Raffael_040.jpg/800px-Raffael_040.jpg"/>
          <p:cNvPicPr>
            <a:picLocks noChangeAspect="1" noChangeArrowheads="1"/>
          </p:cNvPicPr>
          <p:nvPr/>
        </p:nvPicPr>
        <p:blipFill>
          <a:blip r:embed="rId2" cstate="print"/>
          <a:srcRect/>
          <a:stretch>
            <a:fillRect/>
          </a:stretch>
        </p:blipFill>
        <p:spPr bwMode="auto">
          <a:xfrm>
            <a:off x="179388" y="720725"/>
            <a:ext cx="4464050" cy="5661025"/>
          </a:xfrm>
          <a:prstGeom prst="rect">
            <a:avLst/>
          </a:prstGeom>
          <a:noFill/>
          <a:ln w="9525">
            <a:noFill/>
            <a:miter lim="800000"/>
            <a:headEnd/>
            <a:tailEnd/>
          </a:ln>
        </p:spPr>
      </p:pic>
      <p:sp>
        <p:nvSpPr>
          <p:cNvPr id="88067" name="Rettangolo 2"/>
          <p:cNvSpPr>
            <a:spLocks noChangeArrowheads="1"/>
          </p:cNvSpPr>
          <p:nvPr/>
        </p:nvSpPr>
        <p:spPr bwMode="auto">
          <a:xfrm>
            <a:off x="4859338" y="404813"/>
            <a:ext cx="4068762" cy="5262562"/>
          </a:xfrm>
          <a:prstGeom prst="rect">
            <a:avLst/>
          </a:prstGeom>
          <a:noFill/>
          <a:ln w="9525">
            <a:noFill/>
            <a:miter lim="800000"/>
            <a:headEnd/>
            <a:tailEnd/>
          </a:ln>
        </p:spPr>
        <p:txBody>
          <a:bodyPr>
            <a:spAutoFit/>
          </a:bodyPr>
          <a:lstStyle/>
          <a:p>
            <a:r>
              <a:rPr lang="it-IT" sz="2400">
                <a:solidFill>
                  <a:schemeClr val="bg1"/>
                </a:solidFill>
              </a:rPr>
              <a:t>Fece in Roma un quadro di buona grandezza, nel quale ritrasse papa Leone, il cardinale Giulio de’ Medici e il cardinale de’ Rossi nel quale si veggono non finte, ma di rilievo tonde le figure; quivi è il veluto che ha il pelo, il damasco a dosso a quel Papa che suona e lustra; le pelli della fodera morbide e vive, e gli ori e le sete contrafatti sì che non colori, ma oro e seta paiono.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descr="https://upload.wikimedia.org/wikipedia/commons/thumb/0/0f/Raffael_040.jpg/800px-Raffael_040.jpg"/>
          <p:cNvPicPr>
            <a:picLocks noChangeAspect="1" noChangeArrowheads="1"/>
          </p:cNvPicPr>
          <p:nvPr/>
        </p:nvPicPr>
        <p:blipFill>
          <a:blip r:embed="rId2" cstate="print"/>
          <a:srcRect t="46571" r="48387" b="7632"/>
          <a:stretch>
            <a:fillRect/>
          </a:stretch>
        </p:blipFill>
        <p:spPr bwMode="auto">
          <a:xfrm>
            <a:off x="250825" y="1052513"/>
            <a:ext cx="3968750" cy="4464050"/>
          </a:xfrm>
          <a:prstGeom prst="rect">
            <a:avLst/>
          </a:prstGeom>
          <a:noFill/>
          <a:ln w="9525">
            <a:noFill/>
            <a:miter lim="800000"/>
            <a:headEnd/>
            <a:tailEnd/>
          </a:ln>
        </p:spPr>
      </p:pic>
      <p:sp>
        <p:nvSpPr>
          <p:cNvPr id="89091" name="Rettangolo 2"/>
          <p:cNvSpPr>
            <a:spLocks noChangeArrowheads="1"/>
          </p:cNvSpPr>
          <p:nvPr/>
        </p:nvSpPr>
        <p:spPr bwMode="auto">
          <a:xfrm>
            <a:off x="4464050" y="1400175"/>
            <a:ext cx="4572000" cy="2676525"/>
          </a:xfrm>
          <a:prstGeom prst="rect">
            <a:avLst/>
          </a:prstGeom>
          <a:noFill/>
          <a:ln w="9525">
            <a:noFill/>
            <a:miter lim="800000"/>
            <a:headEnd/>
            <a:tailEnd/>
          </a:ln>
        </p:spPr>
        <p:txBody>
          <a:bodyPr>
            <a:spAutoFit/>
          </a:bodyPr>
          <a:lstStyle/>
          <a:p>
            <a:pPr algn="just"/>
            <a:r>
              <a:rPr lang="it-IT" sz="2800">
                <a:solidFill>
                  <a:schemeClr val="bg1"/>
                </a:solidFill>
              </a:rPr>
              <a:t>Vi è un libro di carta pecora miniato che più vivo si mostra che la vivacità, et un campanello d’argento lavorato che non si può dire quanto è bello. </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ttangolo 2"/>
          <p:cNvSpPr>
            <a:spLocks noChangeArrowheads="1"/>
          </p:cNvSpPr>
          <p:nvPr/>
        </p:nvSpPr>
        <p:spPr bwMode="auto">
          <a:xfrm>
            <a:off x="3492500" y="849313"/>
            <a:ext cx="5400675" cy="4524375"/>
          </a:xfrm>
          <a:prstGeom prst="rect">
            <a:avLst/>
          </a:prstGeom>
          <a:noFill/>
          <a:ln w="9525">
            <a:noFill/>
            <a:miter lim="800000"/>
            <a:headEnd/>
            <a:tailEnd/>
          </a:ln>
        </p:spPr>
        <p:txBody>
          <a:bodyPr>
            <a:spAutoFit/>
          </a:bodyPr>
          <a:lstStyle/>
          <a:p>
            <a:pPr algn="just"/>
            <a:r>
              <a:rPr lang="it-IT" sz="2400">
                <a:solidFill>
                  <a:schemeClr val="bg1"/>
                </a:solidFill>
              </a:rPr>
              <a:t>Ma fra l’altre cose vi è una palla della seggiola brunita e d’oro nella quale, a guisa di specchio, si ribattono (tanta è la sua chiarezza) i lumi de le finestre, le spalle del Papa et il rigirare delle stanze; e sono tutte queste cose condotte con tanta diligenza che credasi pure, e sicuramente, che maestro nessuno di questo meglio non faceria né abbia a fare. La quale opera fu cagione che il Papa di premio grande lo rimunerò.</a:t>
            </a:r>
          </a:p>
        </p:txBody>
      </p:sp>
      <p:pic>
        <p:nvPicPr>
          <p:cNvPr id="90115" name="Picture 4" descr="https://upload.wikimedia.org/wikipedia/commons/thumb/0/0f/Raffael_040.jpg/800px-Raffael_040.jpg"/>
          <p:cNvPicPr>
            <a:picLocks noChangeAspect="1" noChangeArrowheads="1"/>
          </p:cNvPicPr>
          <p:nvPr/>
        </p:nvPicPr>
        <p:blipFill>
          <a:blip r:embed="rId2" cstate="print">
            <a:lum bright="10000" contrast="10000"/>
          </a:blip>
          <a:srcRect l="70969" t="10178" b="36891"/>
          <a:stretch>
            <a:fillRect/>
          </a:stretch>
        </p:blipFill>
        <p:spPr bwMode="auto">
          <a:xfrm>
            <a:off x="395288" y="115888"/>
            <a:ext cx="2822575" cy="6526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http://www.bilanciozero.net/rinascimento/chiesarinascimento1/img_raffaello_sanzio/madonna_della_seggiola.jpg"/>
          <p:cNvPicPr>
            <a:picLocks noChangeAspect="1" noChangeArrowheads="1"/>
          </p:cNvPicPr>
          <p:nvPr/>
        </p:nvPicPr>
        <p:blipFill>
          <a:blip r:embed="rId2" cstate="print"/>
          <a:srcRect/>
          <a:stretch>
            <a:fillRect/>
          </a:stretch>
        </p:blipFill>
        <p:spPr bwMode="auto">
          <a:xfrm>
            <a:off x="250825" y="404813"/>
            <a:ext cx="6000750" cy="6048375"/>
          </a:xfrm>
          <a:prstGeom prst="rect">
            <a:avLst/>
          </a:prstGeom>
          <a:noFill/>
          <a:ln w="9525">
            <a:noFill/>
            <a:miter lim="800000"/>
            <a:headEnd/>
            <a:tailEnd/>
          </a:ln>
        </p:spPr>
      </p:pic>
      <p:sp>
        <p:nvSpPr>
          <p:cNvPr id="91139" name="CasellaDiTesto 2"/>
          <p:cNvSpPr txBox="1">
            <a:spLocks noChangeArrowheads="1"/>
          </p:cNvSpPr>
          <p:nvPr/>
        </p:nvSpPr>
        <p:spPr bwMode="auto">
          <a:xfrm>
            <a:off x="6443663" y="981075"/>
            <a:ext cx="2520950" cy="1570038"/>
          </a:xfrm>
          <a:prstGeom prst="rect">
            <a:avLst/>
          </a:prstGeom>
          <a:noFill/>
          <a:ln w="9525">
            <a:noFill/>
            <a:miter lim="800000"/>
            <a:headEnd/>
            <a:tailEnd/>
          </a:ln>
        </p:spPr>
        <p:txBody>
          <a:bodyPr>
            <a:spAutoFit/>
          </a:bodyPr>
          <a:lstStyle/>
          <a:p>
            <a:pPr algn="ctr"/>
            <a:r>
              <a:rPr lang="it-IT" sz="3200">
                <a:solidFill>
                  <a:schemeClr val="bg1"/>
                </a:solidFill>
              </a:rPr>
              <a:t>1514</a:t>
            </a:r>
          </a:p>
          <a:p>
            <a:pPr algn="ctr"/>
            <a:endParaRPr lang="it-IT" sz="3200">
              <a:solidFill>
                <a:schemeClr val="bg1"/>
              </a:solidFill>
            </a:endParaRPr>
          </a:p>
          <a:p>
            <a:pPr algn="ctr"/>
            <a:r>
              <a:rPr lang="it-IT" sz="3200">
                <a:solidFill>
                  <a:schemeClr val="bg1"/>
                </a:solidFill>
              </a:rPr>
              <a:t>Firenze</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C:\Users\Phoenixlab\Desktop\IMG_1866.JPG"/>
          <p:cNvPicPr>
            <a:picLocks noChangeAspect="1" noChangeArrowheads="1"/>
          </p:cNvPicPr>
          <p:nvPr/>
        </p:nvPicPr>
        <p:blipFill>
          <a:blip r:embed="rId2" cstate="print"/>
          <a:srcRect/>
          <a:stretch>
            <a:fillRect/>
          </a:stretch>
        </p:blipFill>
        <p:spPr bwMode="auto">
          <a:xfrm>
            <a:off x="2195513" y="260350"/>
            <a:ext cx="4899025" cy="626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santuarioloreto.it/fotogallery/vg_interno_14.jpg"/>
          <p:cNvPicPr>
            <a:picLocks noChangeAspect="1" noChangeArrowheads="1"/>
          </p:cNvPicPr>
          <p:nvPr/>
        </p:nvPicPr>
        <p:blipFill>
          <a:blip r:embed="rId2" cstate="print"/>
          <a:srcRect/>
          <a:stretch>
            <a:fillRect/>
          </a:stretch>
        </p:blipFill>
        <p:spPr bwMode="auto">
          <a:xfrm>
            <a:off x="1331913" y="404813"/>
            <a:ext cx="6769100" cy="5976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www.arte.it/foto/orig/7e/18519-1-Madonna-di-Foligno.jpg"/>
          <p:cNvPicPr>
            <a:picLocks noChangeAspect="1" noChangeArrowheads="1"/>
          </p:cNvPicPr>
          <p:nvPr/>
        </p:nvPicPr>
        <p:blipFill>
          <a:blip r:embed="rId2" cstate="print"/>
          <a:srcRect/>
          <a:stretch>
            <a:fillRect/>
          </a:stretch>
        </p:blipFill>
        <p:spPr bwMode="auto">
          <a:xfrm>
            <a:off x="395288" y="404813"/>
            <a:ext cx="3886200" cy="6048375"/>
          </a:xfrm>
          <a:prstGeom prst="rect">
            <a:avLst/>
          </a:prstGeom>
          <a:noFill/>
          <a:ln w="9525">
            <a:noFill/>
            <a:miter lim="800000"/>
            <a:headEnd/>
            <a:tailEnd/>
          </a:ln>
        </p:spPr>
      </p:pic>
      <p:sp>
        <p:nvSpPr>
          <p:cNvPr id="93187" name="CasellaDiTesto 3"/>
          <p:cNvSpPr txBox="1">
            <a:spLocks noChangeArrowheads="1"/>
          </p:cNvSpPr>
          <p:nvPr/>
        </p:nvSpPr>
        <p:spPr bwMode="auto">
          <a:xfrm>
            <a:off x="4787900" y="836613"/>
            <a:ext cx="4176713" cy="4032250"/>
          </a:xfrm>
          <a:prstGeom prst="rect">
            <a:avLst/>
          </a:prstGeom>
          <a:noFill/>
          <a:ln w="9525">
            <a:noFill/>
            <a:miter lim="800000"/>
            <a:headEnd/>
            <a:tailEnd/>
          </a:ln>
        </p:spPr>
        <p:txBody>
          <a:bodyPr>
            <a:spAutoFit/>
          </a:bodyPr>
          <a:lstStyle/>
          <a:p>
            <a:pPr algn="ctr"/>
            <a:r>
              <a:rPr lang="it-IT" sz="3200">
                <a:solidFill>
                  <a:schemeClr val="bg1"/>
                </a:solidFill>
              </a:rPr>
              <a:t>Madonna di Foligno</a:t>
            </a:r>
          </a:p>
          <a:p>
            <a:pPr algn="ctr"/>
            <a:endParaRPr lang="it-IT" sz="3200">
              <a:solidFill>
                <a:schemeClr val="bg1"/>
              </a:solidFill>
            </a:endParaRPr>
          </a:p>
          <a:p>
            <a:pPr algn="ctr"/>
            <a:r>
              <a:rPr lang="it-IT" sz="3200">
                <a:solidFill>
                  <a:schemeClr val="bg1"/>
                </a:solidFill>
              </a:rPr>
              <a:t>1511-12</a:t>
            </a:r>
          </a:p>
          <a:p>
            <a:pPr algn="ctr"/>
            <a:endParaRPr lang="it-IT" sz="3200">
              <a:solidFill>
                <a:schemeClr val="bg1"/>
              </a:solidFill>
            </a:endParaRPr>
          </a:p>
          <a:p>
            <a:pPr algn="ctr"/>
            <a:r>
              <a:rPr lang="it-IT" sz="3200">
                <a:solidFill>
                  <a:schemeClr val="bg1"/>
                </a:solidFill>
              </a:rPr>
              <a:t>Per S. Maria in Aracoeli  a</a:t>
            </a:r>
          </a:p>
          <a:p>
            <a:pPr algn="ctr"/>
            <a:r>
              <a:rPr lang="it-IT" sz="3200">
                <a:solidFill>
                  <a:schemeClr val="bg1"/>
                </a:solidFill>
              </a:rPr>
              <a:t>Roma</a:t>
            </a:r>
          </a:p>
          <a:p>
            <a:pPr algn="ctr"/>
            <a:endParaRPr lang="it-IT" sz="3200">
              <a:solidFill>
                <a:schemeClr val="bg1"/>
              </a:solidFill>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s://upload.wikimedia.org/wikipedia/commons/b/b6/Madonna_di_foligno_02.jpg"/>
          <p:cNvPicPr>
            <a:picLocks noChangeAspect="1" noChangeArrowheads="1"/>
          </p:cNvPicPr>
          <p:nvPr/>
        </p:nvPicPr>
        <p:blipFill>
          <a:blip r:embed="rId2" cstate="print"/>
          <a:srcRect/>
          <a:stretch>
            <a:fillRect/>
          </a:stretch>
        </p:blipFill>
        <p:spPr bwMode="auto">
          <a:xfrm>
            <a:off x="179388" y="333375"/>
            <a:ext cx="4514850" cy="6048375"/>
          </a:xfrm>
          <a:prstGeom prst="rect">
            <a:avLst/>
          </a:prstGeom>
          <a:noFill/>
          <a:ln w="9525">
            <a:noFill/>
            <a:miter lim="800000"/>
            <a:headEnd/>
            <a:tailEnd/>
          </a:ln>
        </p:spPr>
      </p:pic>
      <p:pic>
        <p:nvPicPr>
          <p:cNvPr id="94211" name="Picture 2" descr="https://upload.wikimedia.org/wikipedia/commons/thumb/e/e1/Madonna_di_foligno_03.jpg/800px-Madonna_di_foligno_03.jpg"/>
          <p:cNvPicPr>
            <a:picLocks noChangeAspect="1" noChangeArrowheads="1"/>
          </p:cNvPicPr>
          <p:nvPr/>
        </p:nvPicPr>
        <p:blipFill>
          <a:blip r:embed="rId3" cstate="print"/>
          <a:srcRect/>
          <a:stretch>
            <a:fillRect/>
          </a:stretch>
        </p:blipFill>
        <p:spPr bwMode="auto">
          <a:xfrm>
            <a:off x="4932363" y="836613"/>
            <a:ext cx="401955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http://www.incrocinews.it/polopoly_fs/1.85308!/image/image.jpg_gen/derivatives/landscape_490/image.jpg"/>
          <p:cNvPicPr>
            <a:picLocks noChangeAspect="1" noChangeArrowheads="1"/>
          </p:cNvPicPr>
          <p:nvPr/>
        </p:nvPicPr>
        <p:blipFill>
          <a:blip r:embed="rId2" cstate="print">
            <a:lum bright="10000" contrast="10000"/>
          </a:blip>
          <a:srcRect/>
          <a:stretch>
            <a:fillRect/>
          </a:stretch>
        </p:blipFill>
        <p:spPr bwMode="auto">
          <a:xfrm>
            <a:off x="1331913" y="981075"/>
            <a:ext cx="6378575" cy="460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Madonna Sistina"/>
          <p:cNvPicPr>
            <a:picLocks noChangeAspect="1" noChangeArrowheads="1"/>
          </p:cNvPicPr>
          <p:nvPr/>
        </p:nvPicPr>
        <p:blipFill>
          <a:blip r:embed="rId2" cstate="print"/>
          <a:srcRect/>
          <a:stretch>
            <a:fillRect/>
          </a:stretch>
        </p:blipFill>
        <p:spPr bwMode="auto">
          <a:xfrm>
            <a:off x="539750" y="333375"/>
            <a:ext cx="4522788" cy="6191250"/>
          </a:xfrm>
          <a:prstGeom prst="rect">
            <a:avLst/>
          </a:prstGeom>
          <a:noFill/>
          <a:ln w="9525">
            <a:noFill/>
            <a:miter lim="800000"/>
            <a:headEnd/>
            <a:tailEnd/>
          </a:ln>
        </p:spPr>
      </p:pic>
      <p:sp>
        <p:nvSpPr>
          <p:cNvPr id="96259" name="CasellaDiTesto 2"/>
          <p:cNvSpPr txBox="1">
            <a:spLocks noChangeArrowheads="1"/>
          </p:cNvSpPr>
          <p:nvPr/>
        </p:nvSpPr>
        <p:spPr bwMode="auto">
          <a:xfrm>
            <a:off x="5219700" y="801688"/>
            <a:ext cx="3744913" cy="4032250"/>
          </a:xfrm>
          <a:prstGeom prst="rect">
            <a:avLst/>
          </a:prstGeom>
          <a:noFill/>
          <a:ln w="9525">
            <a:noFill/>
            <a:miter lim="800000"/>
            <a:headEnd/>
            <a:tailEnd/>
          </a:ln>
        </p:spPr>
        <p:txBody>
          <a:bodyPr>
            <a:spAutoFit/>
          </a:bodyPr>
          <a:lstStyle/>
          <a:p>
            <a:pPr algn="ctr"/>
            <a:r>
              <a:rPr lang="it-IT" sz="3200">
                <a:solidFill>
                  <a:schemeClr val="bg1"/>
                </a:solidFill>
              </a:rPr>
              <a:t>Madonna Sistina</a:t>
            </a:r>
          </a:p>
          <a:p>
            <a:pPr algn="ctr"/>
            <a:endParaRPr lang="it-IT" sz="3200">
              <a:solidFill>
                <a:schemeClr val="bg1"/>
              </a:solidFill>
            </a:endParaRPr>
          </a:p>
          <a:p>
            <a:pPr algn="ctr"/>
            <a:r>
              <a:rPr lang="it-IT" sz="3200">
                <a:solidFill>
                  <a:schemeClr val="bg1"/>
                </a:solidFill>
              </a:rPr>
              <a:t>1513-14</a:t>
            </a:r>
          </a:p>
          <a:p>
            <a:pPr algn="ctr"/>
            <a:endParaRPr lang="it-IT" sz="3200">
              <a:solidFill>
                <a:schemeClr val="bg1"/>
              </a:solidFill>
            </a:endParaRPr>
          </a:p>
          <a:p>
            <a:pPr algn="ctr"/>
            <a:r>
              <a:rPr lang="it-IT" sz="3200">
                <a:solidFill>
                  <a:schemeClr val="bg1"/>
                </a:solidFill>
              </a:rPr>
              <a:t>Per il convento di S. Sisto a Piacenza</a:t>
            </a:r>
          </a:p>
          <a:p>
            <a:pPr algn="ctr"/>
            <a:endParaRPr lang="it-IT" sz="3200">
              <a:solidFill>
                <a:schemeClr val="bg1"/>
              </a:solidFill>
            </a:endParaRPr>
          </a:p>
          <a:p>
            <a:pPr algn="ctr"/>
            <a:r>
              <a:rPr lang="it-IT" sz="3200">
                <a:solidFill>
                  <a:schemeClr val="bg1"/>
                </a:solidFill>
              </a:rPr>
              <a:t>Dresda</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CasellaDiTesto 2"/>
          <p:cNvSpPr txBox="1">
            <a:spLocks noChangeArrowheads="1"/>
          </p:cNvSpPr>
          <p:nvPr/>
        </p:nvSpPr>
        <p:spPr bwMode="auto">
          <a:xfrm>
            <a:off x="5219700" y="801688"/>
            <a:ext cx="3744913" cy="4032250"/>
          </a:xfrm>
          <a:prstGeom prst="rect">
            <a:avLst/>
          </a:prstGeom>
          <a:noFill/>
          <a:ln w="9525">
            <a:noFill/>
            <a:miter lim="800000"/>
            <a:headEnd/>
            <a:tailEnd/>
          </a:ln>
        </p:spPr>
        <p:txBody>
          <a:bodyPr>
            <a:spAutoFit/>
          </a:bodyPr>
          <a:lstStyle/>
          <a:p>
            <a:pPr algn="ctr"/>
            <a:r>
              <a:rPr lang="it-IT" sz="3200">
                <a:solidFill>
                  <a:schemeClr val="bg1"/>
                </a:solidFill>
              </a:rPr>
              <a:t>Estasi di S. Cecilia</a:t>
            </a:r>
          </a:p>
          <a:p>
            <a:pPr algn="ctr"/>
            <a:endParaRPr lang="it-IT" sz="3200">
              <a:solidFill>
                <a:schemeClr val="bg1"/>
              </a:solidFill>
            </a:endParaRPr>
          </a:p>
          <a:p>
            <a:pPr algn="ctr"/>
            <a:r>
              <a:rPr lang="it-IT" sz="3200">
                <a:solidFill>
                  <a:schemeClr val="bg1"/>
                </a:solidFill>
              </a:rPr>
              <a:t>1514</a:t>
            </a:r>
          </a:p>
          <a:p>
            <a:pPr algn="ctr"/>
            <a:endParaRPr lang="it-IT" sz="3200">
              <a:solidFill>
                <a:schemeClr val="bg1"/>
              </a:solidFill>
            </a:endParaRPr>
          </a:p>
          <a:p>
            <a:pPr algn="ctr"/>
            <a:r>
              <a:rPr lang="it-IT" sz="3200">
                <a:solidFill>
                  <a:schemeClr val="bg1"/>
                </a:solidFill>
              </a:rPr>
              <a:t>Per Elena Duglioli, S. Giovanni in Monte a </a:t>
            </a:r>
          </a:p>
          <a:p>
            <a:pPr algn="ctr"/>
            <a:r>
              <a:rPr lang="it-IT" sz="3200">
                <a:solidFill>
                  <a:schemeClr val="bg1"/>
                </a:solidFill>
              </a:rPr>
              <a:t>Bologna</a:t>
            </a:r>
          </a:p>
        </p:txBody>
      </p:sp>
      <p:pic>
        <p:nvPicPr>
          <p:cNvPr id="97283" name="Picture 2" descr="https://upload.wikimedia.org/wikipedia/commons/a/a5/Raphael_St_Cecilia.jpg"/>
          <p:cNvPicPr>
            <a:picLocks noChangeAspect="1" noChangeArrowheads="1"/>
          </p:cNvPicPr>
          <p:nvPr/>
        </p:nvPicPr>
        <p:blipFill>
          <a:blip r:embed="rId2" cstate="print"/>
          <a:srcRect/>
          <a:stretch>
            <a:fillRect/>
          </a:stretch>
        </p:blipFill>
        <p:spPr bwMode="auto">
          <a:xfrm>
            <a:off x="755650" y="188913"/>
            <a:ext cx="3889375" cy="6335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https://upload.wikimedia.org/wikipedia/commons/thumb/9/93/Viol_Raphael_St.Cecilia1510.jpg/800px-Viol_Raphael_St.Cecilia1510.jpg"/>
          <p:cNvPicPr>
            <a:picLocks noChangeAspect="1" noChangeArrowheads="1"/>
          </p:cNvPicPr>
          <p:nvPr/>
        </p:nvPicPr>
        <p:blipFill>
          <a:blip r:embed="rId2" cstate="print"/>
          <a:srcRect/>
          <a:stretch>
            <a:fillRect/>
          </a:stretch>
        </p:blipFill>
        <p:spPr bwMode="auto">
          <a:xfrm>
            <a:off x="684213" y="620713"/>
            <a:ext cx="7620000" cy="547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CasellaDiTesto 1"/>
          <p:cNvSpPr txBox="1">
            <a:spLocks noChangeArrowheads="1"/>
          </p:cNvSpPr>
          <p:nvPr/>
        </p:nvSpPr>
        <p:spPr bwMode="auto">
          <a:xfrm>
            <a:off x="539750" y="512763"/>
            <a:ext cx="8064500" cy="5508625"/>
          </a:xfrm>
          <a:prstGeom prst="rect">
            <a:avLst/>
          </a:prstGeom>
          <a:noFill/>
          <a:ln w="9525">
            <a:noFill/>
            <a:miter lim="800000"/>
            <a:headEnd/>
            <a:tailEnd/>
          </a:ln>
        </p:spPr>
        <p:txBody>
          <a:bodyPr>
            <a:spAutoFit/>
          </a:bodyPr>
          <a:lstStyle/>
          <a:p>
            <a:pPr algn="ctr"/>
            <a:r>
              <a:rPr lang="it-IT" sz="4400" b="1">
                <a:solidFill>
                  <a:schemeClr val="bg1"/>
                </a:solidFill>
              </a:rPr>
              <a:t>Gli arazzi degli</a:t>
            </a:r>
          </a:p>
          <a:p>
            <a:pPr algn="ctr"/>
            <a:r>
              <a:rPr lang="it-IT" sz="4400" b="1" i="1">
                <a:solidFill>
                  <a:schemeClr val="bg1"/>
                </a:solidFill>
              </a:rPr>
              <a:t>Atti degli Apostoli</a:t>
            </a:r>
          </a:p>
          <a:p>
            <a:pPr algn="ctr"/>
            <a:endParaRPr lang="it-IT" sz="4400" b="1">
              <a:solidFill>
                <a:schemeClr val="bg1"/>
              </a:solidFill>
            </a:endParaRPr>
          </a:p>
          <a:p>
            <a:pPr algn="ctr"/>
            <a:endParaRPr lang="it-IT" sz="4400" b="1">
              <a:solidFill>
                <a:schemeClr val="bg1"/>
              </a:solidFill>
            </a:endParaRPr>
          </a:p>
          <a:p>
            <a:pPr algn="ctr"/>
            <a:r>
              <a:rPr lang="it-IT" sz="4400" b="1">
                <a:solidFill>
                  <a:schemeClr val="bg1"/>
                </a:solidFill>
              </a:rPr>
              <a:t>1514 – 15</a:t>
            </a:r>
          </a:p>
          <a:p>
            <a:pPr algn="ctr"/>
            <a:endParaRPr lang="it-IT" sz="4400" b="1">
              <a:solidFill>
                <a:schemeClr val="bg1"/>
              </a:solidFill>
            </a:endParaRPr>
          </a:p>
          <a:p>
            <a:pPr algn="ctr"/>
            <a:endParaRPr lang="it-IT" sz="4400" b="1">
              <a:solidFill>
                <a:schemeClr val="bg1"/>
              </a:solidFill>
            </a:endParaRPr>
          </a:p>
          <a:p>
            <a:pPr algn="ctr"/>
            <a:r>
              <a:rPr lang="it-IT" sz="4400" b="1">
                <a:solidFill>
                  <a:schemeClr val="bg1"/>
                </a:solidFill>
              </a:rPr>
              <a:t>26 dicembre 1519</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http://www.italnews.info/wp-content/uploads/2014/11/Cappella-Sistina.jpg"/>
          <p:cNvPicPr>
            <a:picLocks noChangeAspect="1" noChangeArrowheads="1"/>
          </p:cNvPicPr>
          <p:nvPr/>
        </p:nvPicPr>
        <p:blipFill>
          <a:blip r:embed="rId2" cstate="print"/>
          <a:srcRect/>
          <a:stretch>
            <a:fillRect/>
          </a:stretch>
        </p:blipFill>
        <p:spPr bwMode="auto">
          <a:xfrm>
            <a:off x="468313" y="692150"/>
            <a:ext cx="8310562" cy="539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4" descr="Petri Fischzug Raffael.jpg"/>
          <p:cNvPicPr>
            <a:picLocks noChangeAspect="1" noChangeArrowheads="1"/>
          </p:cNvPicPr>
          <p:nvPr/>
        </p:nvPicPr>
        <p:blipFill>
          <a:blip r:embed="rId2" cstate="print"/>
          <a:srcRect/>
          <a:stretch>
            <a:fillRect/>
          </a:stretch>
        </p:blipFill>
        <p:spPr bwMode="auto">
          <a:xfrm>
            <a:off x="993775" y="404813"/>
            <a:ext cx="7250113" cy="5761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Arazzi di raffaello, pesca miracolosa.jpg"/>
          <p:cNvPicPr>
            <a:picLocks noChangeAspect="1" noChangeArrowheads="1"/>
          </p:cNvPicPr>
          <p:nvPr/>
        </p:nvPicPr>
        <p:blipFill>
          <a:blip r:embed="rId2" cstate="print"/>
          <a:srcRect/>
          <a:stretch>
            <a:fillRect/>
          </a:stretch>
        </p:blipFill>
        <p:spPr bwMode="auto">
          <a:xfrm>
            <a:off x="1763713" y="103188"/>
            <a:ext cx="5761037" cy="6494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700</TotalTime>
  <Words>1211</Words>
  <Application>Microsoft Office PowerPoint</Application>
  <PresentationFormat>Presentazione su schermo (4:3)</PresentationFormat>
  <Paragraphs>174</Paragraphs>
  <Slides>135</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135</vt:i4>
      </vt:variant>
    </vt:vector>
  </HeadingPairs>
  <TitlesOfParts>
    <vt:vector size="138" baseType="lpstr">
      <vt:lpstr>Arial</vt:lpstr>
      <vt:lpstr>Calibri</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Riccardo</dc:creator>
  <cp:lastModifiedBy>Pippo Fantino</cp:lastModifiedBy>
  <cp:revision>111</cp:revision>
  <dcterms:created xsi:type="dcterms:W3CDTF">2016-02-10T15:33:48Z</dcterms:created>
  <dcterms:modified xsi:type="dcterms:W3CDTF">2016-02-19T22:30:58Z</dcterms:modified>
</cp:coreProperties>
</file>